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5" r:id="rId5"/>
    <p:sldId id="266" r:id="rId6"/>
    <p:sldId id="261" r:id="rId7"/>
    <p:sldId id="267" r:id="rId8"/>
    <p:sldId id="268" r:id="rId9"/>
    <p:sldId id="269" r:id="rId10"/>
    <p:sldId id="270" r:id="rId11"/>
    <p:sldId id="271" r:id="rId12"/>
    <p:sldId id="272" r:id="rId13"/>
    <p:sldId id="275" r:id="rId14"/>
    <p:sldId id="277" r:id="rId15"/>
    <p:sldId id="306" r:id="rId16"/>
    <p:sldId id="279" r:id="rId17"/>
    <p:sldId id="273" r:id="rId18"/>
    <p:sldId id="280" r:id="rId19"/>
    <p:sldId id="281" r:id="rId20"/>
    <p:sldId id="282" r:id="rId21"/>
    <p:sldId id="283" r:id="rId22"/>
    <p:sldId id="285" r:id="rId23"/>
    <p:sldId id="284" r:id="rId24"/>
    <p:sldId id="286" r:id="rId25"/>
    <p:sldId id="287" r:id="rId26"/>
    <p:sldId id="288" r:id="rId27"/>
    <p:sldId id="300" r:id="rId28"/>
    <p:sldId id="289" r:id="rId29"/>
    <p:sldId id="290" r:id="rId30"/>
    <p:sldId id="291" r:id="rId31"/>
    <p:sldId id="292" r:id="rId32"/>
    <p:sldId id="303" r:id="rId33"/>
    <p:sldId id="304" r:id="rId34"/>
    <p:sldId id="293" r:id="rId35"/>
    <p:sldId id="294" r:id="rId36"/>
    <p:sldId id="295" r:id="rId37"/>
    <p:sldId id="296" r:id="rId38"/>
    <p:sldId id="297" r:id="rId39"/>
    <p:sldId id="298" r:id="rId40"/>
    <p:sldId id="299" r:id="rId41"/>
    <p:sldId id="259"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F5"/>
    <a:srgbClr val="1CADE4"/>
    <a:srgbClr val="9BD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2" d="100"/>
          <a:sy n="82" d="100"/>
        </p:scale>
        <p:origin x="581"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5B38-5063-45B3-93B7-17E7E82D6B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42E309-C985-4439-A56D-281D9CC44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7513F-9F2E-45E2-A16F-4B80F99992AA}"/>
              </a:ext>
            </a:extLst>
          </p:cNvPr>
          <p:cNvSpPr>
            <a:spLocks noGrp="1"/>
          </p:cNvSpPr>
          <p:nvPr>
            <p:ph type="dt" sz="half" idx="10"/>
          </p:nvPr>
        </p:nvSpPr>
        <p:spPr/>
        <p:txBody>
          <a:bodyPr/>
          <a:lstStyle/>
          <a:p>
            <a:fld id="{14E54393-3049-45E2-8302-38841EDB40DE}" type="datetimeFigureOut">
              <a:rPr lang="en-US" smtClean="0"/>
              <a:t>2/8/2023</a:t>
            </a:fld>
            <a:endParaRPr lang="en-US" dirty="0"/>
          </a:p>
        </p:txBody>
      </p:sp>
      <p:sp>
        <p:nvSpPr>
          <p:cNvPr id="5" name="Footer Placeholder 4">
            <a:extLst>
              <a:ext uri="{FF2B5EF4-FFF2-40B4-BE49-F238E27FC236}">
                <a16:creationId xmlns:a16="http://schemas.microsoft.com/office/drawing/2014/main" id="{3F997871-6138-4BF0-8EE0-A3299901A2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AF191C-44E4-46EA-A79A-E54A63268380}"/>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62881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F460-FB18-4B91-87A0-032D907456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7E6566-9590-4BF9-8CEF-0577AF94A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26EE7-43B2-4997-A993-BD951BFCFB25}"/>
              </a:ext>
            </a:extLst>
          </p:cNvPr>
          <p:cNvSpPr>
            <a:spLocks noGrp="1"/>
          </p:cNvSpPr>
          <p:nvPr>
            <p:ph type="dt" sz="half" idx="10"/>
          </p:nvPr>
        </p:nvSpPr>
        <p:spPr/>
        <p:txBody>
          <a:bodyPr/>
          <a:lstStyle/>
          <a:p>
            <a:fld id="{14E54393-3049-45E2-8302-38841EDB40DE}" type="datetimeFigureOut">
              <a:rPr lang="en-US" smtClean="0"/>
              <a:t>2/8/2023</a:t>
            </a:fld>
            <a:endParaRPr lang="en-US" dirty="0"/>
          </a:p>
        </p:txBody>
      </p:sp>
      <p:sp>
        <p:nvSpPr>
          <p:cNvPr id="5" name="Footer Placeholder 4">
            <a:extLst>
              <a:ext uri="{FF2B5EF4-FFF2-40B4-BE49-F238E27FC236}">
                <a16:creationId xmlns:a16="http://schemas.microsoft.com/office/drawing/2014/main" id="{C55F5520-21DE-4932-9638-10C5CAC4E0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3B810F-EDEA-4F4D-9E86-804AACCBF075}"/>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86078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591CC-5D97-423B-A910-5171455336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5CBAF-E844-4092-9CD6-2F70CEF4E5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96E68-E986-49FC-85DF-C8073A46C633}"/>
              </a:ext>
            </a:extLst>
          </p:cNvPr>
          <p:cNvSpPr>
            <a:spLocks noGrp="1"/>
          </p:cNvSpPr>
          <p:nvPr>
            <p:ph type="dt" sz="half" idx="10"/>
          </p:nvPr>
        </p:nvSpPr>
        <p:spPr/>
        <p:txBody>
          <a:bodyPr/>
          <a:lstStyle/>
          <a:p>
            <a:fld id="{14E54393-3049-45E2-8302-38841EDB40DE}" type="datetimeFigureOut">
              <a:rPr lang="en-US" smtClean="0"/>
              <a:t>2/8/2023</a:t>
            </a:fld>
            <a:endParaRPr lang="en-US" dirty="0"/>
          </a:p>
        </p:txBody>
      </p:sp>
      <p:sp>
        <p:nvSpPr>
          <p:cNvPr id="5" name="Footer Placeholder 4">
            <a:extLst>
              <a:ext uri="{FF2B5EF4-FFF2-40B4-BE49-F238E27FC236}">
                <a16:creationId xmlns:a16="http://schemas.microsoft.com/office/drawing/2014/main" id="{6712856B-7AF2-4F19-ACBE-F955389D5A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5E3472-24B7-4D02-B8D2-AE1ADE36D01E}"/>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67419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DE93-BDD4-4C94-82AC-42EF05992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8A975-D2D5-4912-A2D6-F406CB213E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0BFD-9D32-4881-8896-412060DD83B9}"/>
              </a:ext>
            </a:extLst>
          </p:cNvPr>
          <p:cNvSpPr>
            <a:spLocks noGrp="1"/>
          </p:cNvSpPr>
          <p:nvPr>
            <p:ph type="dt" sz="half" idx="10"/>
          </p:nvPr>
        </p:nvSpPr>
        <p:spPr/>
        <p:txBody>
          <a:bodyPr/>
          <a:lstStyle/>
          <a:p>
            <a:fld id="{14E54393-3049-45E2-8302-38841EDB40DE}" type="datetimeFigureOut">
              <a:rPr lang="en-US" smtClean="0"/>
              <a:t>2/8/2023</a:t>
            </a:fld>
            <a:endParaRPr lang="en-US" dirty="0"/>
          </a:p>
        </p:txBody>
      </p:sp>
      <p:sp>
        <p:nvSpPr>
          <p:cNvPr id="5" name="Footer Placeholder 4">
            <a:extLst>
              <a:ext uri="{FF2B5EF4-FFF2-40B4-BE49-F238E27FC236}">
                <a16:creationId xmlns:a16="http://schemas.microsoft.com/office/drawing/2014/main" id="{BD458F79-9EFB-4EE3-BE16-0E3B7BD7A9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AF3AAD-CD16-4E7A-80FD-399CC349DB10}"/>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87019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BCDD-8083-48CA-8A93-55EBB31F9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B611E0-ABAD-4EF1-B7E9-96B141E98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865111-FEAF-4B33-B46A-07294156C6DE}"/>
              </a:ext>
            </a:extLst>
          </p:cNvPr>
          <p:cNvSpPr>
            <a:spLocks noGrp="1"/>
          </p:cNvSpPr>
          <p:nvPr>
            <p:ph type="dt" sz="half" idx="10"/>
          </p:nvPr>
        </p:nvSpPr>
        <p:spPr/>
        <p:txBody>
          <a:bodyPr/>
          <a:lstStyle/>
          <a:p>
            <a:fld id="{14E54393-3049-45E2-8302-38841EDB40DE}" type="datetimeFigureOut">
              <a:rPr lang="en-US" smtClean="0"/>
              <a:t>2/8/2023</a:t>
            </a:fld>
            <a:endParaRPr lang="en-US" dirty="0"/>
          </a:p>
        </p:txBody>
      </p:sp>
      <p:sp>
        <p:nvSpPr>
          <p:cNvPr id="5" name="Footer Placeholder 4">
            <a:extLst>
              <a:ext uri="{FF2B5EF4-FFF2-40B4-BE49-F238E27FC236}">
                <a16:creationId xmlns:a16="http://schemas.microsoft.com/office/drawing/2014/main" id="{0A5B3AB1-4E5F-48DE-9323-E995DADAD7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27D6C1-422F-42BE-8B69-E92EA4CD822C}"/>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44955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002C-CFAD-4151-8D7D-11492207E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D8481-3564-40C3-8286-4E4876322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2D2705-A921-4EE2-9756-A1A015C291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3F3C0B-2764-4EF9-8505-D3D9A52A86C0}"/>
              </a:ext>
            </a:extLst>
          </p:cNvPr>
          <p:cNvSpPr>
            <a:spLocks noGrp="1"/>
          </p:cNvSpPr>
          <p:nvPr>
            <p:ph type="dt" sz="half" idx="10"/>
          </p:nvPr>
        </p:nvSpPr>
        <p:spPr/>
        <p:txBody>
          <a:bodyPr/>
          <a:lstStyle/>
          <a:p>
            <a:fld id="{14E54393-3049-45E2-8302-38841EDB40DE}" type="datetimeFigureOut">
              <a:rPr lang="en-US" smtClean="0"/>
              <a:t>2/8/2023</a:t>
            </a:fld>
            <a:endParaRPr lang="en-US" dirty="0"/>
          </a:p>
        </p:txBody>
      </p:sp>
      <p:sp>
        <p:nvSpPr>
          <p:cNvPr id="6" name="Footer Placeholder 5">
            <a:extLst>
              <a:ext uri="{FF2B5EF4-FFF2-40B4-BE49-F238E27FC236}">
                <a16:creationId xmlns:a16="http://schemas.microsoft.com/office/drawing/2014/main" id="{A9011567-C877-45ED-B11E-EDB6583CE3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F6E669-846C-4E97-8DB0-D25F5F04043B}"/>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3448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1369-865F-4430-A28C-E52EA3D9A8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3F629B-CFB8-44DB-85C4-2ED2E9F3C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04FDF-1954-4279-BA41-B9E159263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9FDD6E-D1CF-4C61-9A1D-0F0A07A1C8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CB1C64-4397-41C8-8DFB-BAED90368A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DF0376-6B22-479D-BC68-1235C33BE9AB}"/>
              </a:ext>
            </a:extLst>
          </p:cNvPr>
          <p:cNvSpPr>
            <a:spLocks noGrp="1"/>
          </p:cNvSpPr>
          <p:nvPr>
            <p:ph type="dt" sz="half" idx="10"/>
          </p:nvPr>
        </p:nvSpPr>
        <p:spPr/>
        <p:txBody>
          <a:bodyPr/>
          <a:lstStyle/>
          <a:p>
            <a:fld id="{14E54393-3049-45E2-8302-38841EDB40DE}" type="datetimeFigureOut">
              <a:rPr lang="en-US" smtClean="0"/>
              <a:t>2/8/2023</a:t>
            </a:fld>
            <a:endParaRPr lang="en-US" dirty="0"/>
          </a:p>
        </p:txBody>
      </p:sp>
      <p:sp>
        <p:nvSpPr>
          <p:cNvPr id="8" name="Footer Placeholder 7">
            <a:extLst>
              <a:ext uri="{FF2B5EF4-FFF2-40B4-BE49-F238E27FC236}">
                <a16:creationId xmlns:a16="http://schemas.microsoft.com/office/drawing/2014/main" id="{F8B9A7A2-ACF3-4829-A920-6936105D0D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3E06172-1BA7-430A-A7EA-4D1208E57752}"/>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21084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E80-DF46-44EB-9AF8-A24F3F140E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E85FE3-1BE0-4126-8F4B-33D89F235935}"/>
              </a:ext>
            </a:extLst>
          </p:cNvPr>
          <p:cNvSpPr>
            <a:spLocks noGrp="1"/>
          </p:cNvSpPr>
          <p:nvPr>
            <p:ph type="dt" sz="half" idx="10"/>
          </p:nvPr>
        </p:nvSpPr>
        <p:spPr/>
        <p:txBody>
          <a:bodyPr/>
          <a:lstStyle/>
          <a:p>
            <a:fld id="{14E54393-3049-45E2-8302-38841EDB40DE}" type="datetimeFigureOut">
              <a:rPr lang="en-US" smtClean="0"/>
              <a:t>2/8/2023</a:t>
            </a:fld>
            <a:endParaRPr lang="en-US" dirty="0"/>
          </a:p>
        </p:txBody>
      </p:sp>
      <p:sp>
        <p:nvSpPr>
          <p:cNvPr id="4" name="Footer Placeholder 3">
            <a:extLst>
              <a:ext uri="{FF2B5EF4-FFF2-40B4-BE49-F238E27FC236}">
                <a16:creationId xmlns:a16="http://schemas.microsoft.com/office/drawing/2014/main" id="{EC50074F-684B-4AD8-82AD-A3D6CFB2A8E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5E32CE-4359-41B2-86AE-ACF6E6828E4A}"/>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78011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111068-2611-4653-8D4F-00BA6CDEFF5C}"/>
              </a:ext>
            </a:extLst>
          </p:cNvPr>
          <p:cNvSpPr>
            <a:spLocks noGrp="1"/>
          </p:cNvSpPr>
          <p:nvPr>
            <p:ph type="dt" sz="half" idx="10"/>
          </p:nvPr>
        </p:nvSpPr>
        <p:spPr/>
        <p:txBody>
          <a:bodyPr/>
          <a:lstStyle/>
          <a:p>
            <a:fld id="{14E54393-3049-45E2-8302-38841EDB40DE}" type="datetimeFigureOut">
              <a:rPr lang="en-US" smtClean="0"/>
              <a:t>2/8/2023</a:t>
            </a:fld>
            <a:endParaRPr lang="en-US" dirty="0"/>
          </a:p>
        </p:txBody>
      </p:sp>
      <p:sp>
        <p:nvSpPr>
          <p:cNvPr id="3" name="Footer Placeholder 2">
            <a:extLst>
              <a:ext uri="{FF2B5EF4-FFF2-40B4-BE49-F238E27FC236}">
                <a16:creationId xmlns:a16="http://schemas.microsoft.com/office/drawing/2014/main" id="{6B271471-3A38-4F3B-9A8D-589E0DE6096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ECCBE2-37F8-40B3-A10A-7823B83C69BE}"/>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63517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A199-B9DB-4DF2-804E-BA83B1863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E16C91-FF44-4F63-8C3D-91E877B36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DCCD7-8722-4E80-84E5-9E010AD38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7E38C-4F04-4EFE-8C41-0621C7B12EE3}"/>
              </a:ext>
            </a:extLst>
          </p:cNvPr>
          <p:cNvSpPr>
            <a:spLocks noGrp="1"/>
          </p:cNvSpPr>
          <p:nvPr>
            <p:ph type="dt" sz="half" idx="10"/>
          </p:nvPr>
        </p:nvSpPr>
        <p:spPr/>
        <p:txBody>
          <a:bodyPr/>
          <a:lstStyle/>
          <a:p>
            <a:fld id="{14E54393-3049-45E2-8302-38841EDB40DE}" type="datetimeFigureOut">
              <a:rPr lang="en-US" smtClean="0"/>
              <a:t>2/8/2023</a:t>
            </a:fld>
            <a:endParaRPr lang="en-US" dirty="0"/>
          </a:p>
        </p:txBody>
      </p:sp>
      <p:sp>
        <p:nvSpPr>
          <p:cNvPr id="6" name="Footer Placeholder 5">
            <a:extLst>
              <a:ext uri="{FF2B5EF4-FFF2-40B4-BE49-F238E27FC236}">
                <a16:creationId xmlns:a16="http://schemas.microsoft.com/office/drawing/2014/main" id="{7FA74887-6691-46C1-AE0D-1D467FB920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6FDD7A-5B1E-4986-9FD1-7ABBF6432DAE}"/>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91209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98F4-6A84-40D3-BCDD-D0CD8F44C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2F312C-CAEF-4159-807C-7F29EBBC2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4703BF-3387-4D84-A4D4-96FF79145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9E2D29-FBE1-426C-B328-DE4D3D22E13C}"/>
              </a:ext>
            </a:extLst>
          </p:cNvPr>
          <p:cNvSpPr>
            <a:spLocks noGrp="1"/>
          </p:cNvSpPr>
          <p:nvPr>
            <p:ph type="dt" sz="half" idx="10"/>
          </p:nvPr>
        </p:nvSpPr>
        <p:spPr/>
        <p:txBody>
          <a:bodyPr/>
          <a:lstStyle/>
          <a:p>
            <a:fld id="{14E54393-3049-45E2-8302-38841EDB40DE}" type="datetimeFigureOut">
              <a:rPr lang="en-US" smtClean="0"/>
              <a:t>2/8/2023</a:t>
            </a:fld>
            <a:endParaRPr lang="en-US" dirty="0"/>
          </a:p>
        </p:txBody>
      </p:sp>
      <p:sp>
        <p:nvSpPr>
          <p:cNvPr id="6" name="Footer Placeholder 5">
            <a:extLst>
              <a:ext uri="{FF2B5EF4-FFF2-40B4-BE49-F238E27FC236}">
                <a16:creationId xmlns:a16="http://schemas.microsoft.com/office/drawing/2014/main" id="{53459529-3986-4CEF-945E-6A169684CF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CAB5F2-A29E-4239-A3EC-98263802BFDC}"/>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9713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7A0A3-F887-4BA3-B30E-9BBFB16C0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1C648-75A3-410D-B024-02FA4B97E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012BC-BED2-4A40-ABAE-E70F8815FA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54393-3049-45E2-8302-38841EDB40DE}" type="datetimeFigureOut">
              <a:rPr lang="en-US" smtClean="0"/>
              <a:t>2/8/2023</a:t>
            </a:fld>
            <a:endParaRPr lang="en-US" dirty="0"/>
          </a:p>
        </p:txBody>
      </p:sp>
      <p:sp>
        <p:nvSpPr>
          <p:cNvPr id="5" name="Footer Placeholder 4">
            <a:extLst>
              <a:ext uri="{FF2B5EF4-FFF2-40B4-BE49-F238E27FC236}">
                <a16:creationId xmlns:a16="http://schemas.microsoft.com/office/drawing/2014/main" id="{1559DD9E-70EC-407A-8292-1DA0090B9B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4A6196C-523C-470E-906B-A61F3A9D1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2D1CE-0D03-4041-9525-EDE26D2D0857}" type="slidenum">
              <a:rPr lang="en-US" smtClean="0"/>
              <a:t>‹#›</a:t>
            </a:fld>
            <a:endParaRPr lang="en-US" dirty="0"/>
          </a:p>
        </p:txBody>
      </p:sp>
    </p:spTree>
    <p:extLst>
      <p:ext uri="{BB962C8B-B14F-4D97-AF65-F5344CB8AC3E}">
        <p14:creationId xmlns:p14="http://schemas.microsoft.com/office/powerpoint/2010/main" val="1910408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fif"/><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pixabay.com/en/volunteer-charity-cloud-community-1326758/"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ncshiip.com/"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ssa.gov/" TargetMode="External"/><Relationship Id="rId4" Type="http://schemas.openxmlformats.org/officeDocument/2006/relationships/hyperlink" Target="http://www.medicare.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cshiip.com/"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mailto:ncshiip@ncdoi.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A422-ED8B-43A3-A7B4-9796581BA5F0}"/>
              </a:ext>
            </a:extLst>
          </p:cNvPr>
          <p:cNvSpPr>
            <a:spLocks noGrp="1"/>
          </p:cNvSpPr>
          <p:nvPr>
            <p:ph type="ctrTitle"/>
          </p:nvPr>
        </p:nvSpPr>
        <p:spPr/>
        <p:txBody>
          <a:bodyPr/>
          <a:lstStyle/>
          <a:p>
            <a:r>
              <a:rPr lang="en-US" b="1" dirty="0"/>
              <a:t>Medicare 101:</a:t>
            </a:r>
            <a:br>
              <a:rPr lang="en-US" b="1" dirty="0"/>
            </a:br>
            <a:r>
              <a:rPr lang="en-US" b="1" dirty="0"/>
              <a:t>The Basics</a:t>
            </a:r>
          </a:p>
        </p:txBody>
      </p:sp>
      <p:sp>
        <p:nvSpPr>
          <p:cNvPr id="5" name="Subtitle 4">
            <a:extLst>
              <a:ext uri="{FF2B5EF4-FFF2-40B4-BE49-F238E27FC236}">
                <a16:creationId xmlns:a16="http://schemas.microsoft.com/office/drawing/2014/main" id="{4855E119-C2C2-4C37-8774-40EA8B94C758}"/>
              </a:ext>
            </a:extLst>
          </p:cNvPr>
          <p:cNvSpPr>
            <a:spLocks noGrp="1"/>
          </p:cNvSpPr>
          <p:nvPr>
            <p:ph type="subTitle" idx="1"/>
          </p:nvPr>
        </p:nvSpPr>
        <p:spPr>
          <a:xfrm>
            <a:off x="1524000" y="4085438"/>
            <a:ext cx="9144000" cy="1172361"/>
          </a:xfrm>
        </p:spPr>
        <p:txBody>
          <a:bodyPr>
            <a:normAutofit fontScale="92500" lnSpcReduction="10000"/>
          </a:bodyPr>
          <a:lstStyle/>
          <a:p>
            <a:r>
              <a:rPr lang="en-US" dirty="0"/>
              <a:t> (insert name),  Regional Manager</a:t>
            </a:r>
          </a:p>
          <a:p>
            <a:r>
              <a:rPr lang="en-US" dirty="0"/>
              <a:t>(insert e-mail address)</a:t>
            </a:r>
          </a:p>
          <a:p>
            <a:r>
              <a:rPr lang="en-US" dirty="0"/>
              <a:t>(insert work cell phone number)</a:t>
            </a:r>
          </a:p>
          <a:p>
            <a:endParaRPr lang="en-US" dirty="0"/>
          </a:p>
          <a:p>
            <a:endParaRPr lang="en-US" dirty="0"/>
          </a:p>
        </p:txBody>
      </p:sp>
    </p:spTree>
    <p:extLst>
      <p:ext uri="{BB962C8B-B14F-4D97-AF65-F5344CB8AC3E}">
        <p14:creationId xmlns:p14="http://schemas.microsoft.com/office/powerpoint/2010/main" val="232273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Special Enrollment Period (SEP)</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699790"/>
            <a:ext cx="10515600" cy="4351338"/>
          </a:xfrm>
        </p:spPr>
        <p:txBody>
          <a:bodyPr>
            <a:normAutofit fontScale="47500" lnSpcReduction="20000"/>
          </a:bodyPr>
          <a:lstStyle/>
          <a:p>
            <a:pPr marL="0" indent="0">
              <a:lnSpc>
                <a:spcPct val="120000"/>
              </a:lnSpc>
              <a:buNone/>
            </a:pPr>
            <a:r>
              <a:rPr lang="en-US" sz="5400" dirty="0">
                <a:latin typeface="Calibri" panose="020F0502020204030204" pitchFamily="34" charset="0"/>
                <a:cs typeface="Calibri" panose="020F0502020204030204" pitchFamily="34" charset="0"/>
              </a:rPr>
              <a:t>A Medicare beneficiary may be able to delay enrolling in Medicare Part B</a:t>
            </a:r>
          </a:p>
          <a:p>
            <a:pPr>
              <a:lnSpc>
                <a:spcPct val="120000"/>
              </a:lnSpc>
            </a:pPr>
            <a:r>
              <a:rPr lang="en-US" sz="5400" dirty="0">
                <a:latin typeface="Calibri" panose="020F0502020204030204" pitchFamily="34" charset="0"/>
                <a:cs typeface="Calibri" panose="020F0502020204030204" pitchFamily="34" charset="0"/>
              </a:rPr>
              <a:t>If they or their spouse are </a:t>
            </a:r>
            <a:r>
              <a:rPr lang="en-US" sz="5400" b="1" u="sng" dirty="0">
                <a:latin typeface="Calibri" panose="020F0502020204030204" pitchFamily="34" charset="0"/>
                <a:cs typeface="Calibri" panose="020F0502020204030204" pitchFamily="34" charset="0"/>
              </a:rPr>
              <a:t>actively</a:t>
            </a:r>
            <a:r>
              <a:rPr lang="en-US" sz="5400" dirty="0">
                <a:latin typeface="Calibri" panose="020F0502020204030204" pitchFamily="34" charset="0"/>
                <a:cs typeface="Calibri" panose="020F0502020204030204" pitchFamily="34" charset="0"/>
              </a:rPr>
              <a:t> working, and the employer providing the Employer Group Health Plan (EGHP)</a:t>
            </a:r>
          </a:p>
          <a:p>
            <a:pPr lvl="1">
              <a:lnSpc>
                <a:spcPct val="120000"/>
              </a:lnSpc>
              <a:spcBef>
                <a:spcPts val="1000"/>
              </a:spcBef>
            </a:pPr>
            <a:r>
              <a:rPr lang="en-US" sz="5000" dirty="0">
                <a:latin typeface="Calibri" panose="020F0502020204030204" pitchFamily="34" charset="0"/>
                <a:cs typeface="Calibri" panose="020F0502020204030204" pitchFamily="34" charset="0"/>
              </a:rPr>
              <a:t>Has </a:t>
            </a:r>
            <a:r>
              <a:rPr lang="en-US" sz="5000" b="1" dirty="0">
                <a:latin typeface="Calibri" panose="020F0502020204030204" pitchFamily="34" charset="0"/>
                <a:cs typeface="Calibri" panose="020F0502020204030204" pitchFamily="34" charset="0"/>
              </a:rPr>
              <a:t>20 or more employees </a:t>
            </a:r>
            <a:r>
              <a:rPr lang="en-US" sz="5000" dirty="0">
                <a:latin typeface="Calibri" panose="020F0502020204030204" pitchFamily="34" charset="0"/>
                <a:cs typeface="Calibri" panose="020F0502020204030204" pitchFamily="34" charset="0"/>
              </a:rPr>
              <a:t>(for a Medicare beneficiary </a:t>
            </a:r>
            <a:r>
              <a:rPr lang="en-US" sz="5000" b="1" dirty="0">
                <a:latin typeface="Calibri" panose="020F0502020204030204" pitchFamily="34" charset="0"/>
                <a:cs typeface="Calibri" panose="020F0502020204030204" pitchFamily="34" charset="0"/>
              </a:rPr>
              <a:t>aged 65 and older</a:t>
            </a:r>
            <a:r>
              <a:rPr lang="en-US" sz="5000" dirty="0">
                <a:latin typeface="Calibri" panose="020F0502020204030204" pitchFamily="34" charset="0"/>
                <a:cs typeface="Calibri" panose="020F0502020204030204" pitchFamily="34" charset="0"/>
              </a:rPr>
              <a:t>)</a:t>
            </a:r>
          </a:p>
          <a:p>
            <a:pPr lvl="1">
              <a:lnSpc>
                <a:spcPct val="120000"/>
              </a:lnSpc>
              <a:spcBef>
                <a:spcPts val="1000"/>
              </a:spcBef>
            </a:pPr>
            <a:r>
              <a:rPr lang="en-US" sz="5000" dirty="0">
                <a:latin typeface="Calibri" panose="020F0502020204030204" pitchFamily="34" charset="0"/>
                <a:cs typeface="Calibri" panose="020F0502020204030204" pitchFamily="34" charset="0"/>
              </a:rPr>
              <a:t>Has </a:t>
            </a:r>
            <a:r>
              <a:rPr lang="en-US" sz="5000" b="1" dirty="0">
                <a:latin typeface="Calibri" panose="020F0502020204030204" pitchFamily="34" charset="0"/>
                <a:cs typeface="Calibri" panose="020F0502020204030204" pitchFamily="34" charset="0"/>
              </a:rPr>
              <a:t>100 or more employees </a:t>
            </a:r>
            <a:r>
              <a:rPr lang="en-US" sz="5000" dirty="0">
                <a:latin typeface="Calibri" panose="020F0502020204030204" pitchFamily="34" charset="0"/>
                <a:cs typeface="Calibri" panose="020F0502020204030204" pitchFamily="34" charset="0"/>
              </a:rPr>
              <a:t>(for a Medicare beneficiary </a:t>
            </a:r>
            <a:r>
              <a:rPr lang="en-US" sz="5000" b="1" dirty="0">
                <a:latin typeface="Calibri" panose="020F0502020204030204" pitchFamily="34" charset="0"/>
                <a:cs typeface="Calibri" panose="020F0502020204030204" pitchFamily="34" charset="0"/>
              </a:rPr>
              <a:t>younger than age 65</a:t>
            </a:r>
            <a:r>
              <a:rPr lang="en-US" sz="5000" dirty="0">
                <a:latin typeface="Calibri" panose="020F0502020204030204" pitchFamily="34" charset="0"/>
                <a:cs typeface="Calibri" panose="020F0502020204030204" pitchFamily="34" charset="0"/>
              </a:rPr>
              <a:t>)</a:t>
            </a:r>
          </a:p>
          <a:p>
            <a:pPr>
              <a:lnSpc>
                <a:spcPct val="120000"/>
              </a:lnSpc>
            </a:pPr>
            <a:r>
              <a:rPr lang="en-US" sz="5500" dirty="0">
                <a:latin typeface="Calibri" panose="020F0502020204030204" pitchFamily="34" charset="0"/>
                <a:cs typeface="Calibri" panose="020F0502020204030204" pitchFamily="34" charset="0"/>
              </a:rPr>
              <a:t>Eight-month period begins when EGHP ends or stops being primary</a:t>
            </a:r>
            <a:endParaRPr lang="en-US" sz="3600" dirty="0">
              <a:latin typeface="Calibri" panose="020F0502020204030204" pitchFamily="34" charset="0"/>
              <a:cs typeface="Calibri" panose="020F0502020204030204" pitchFamily="34" charset="0"/>
            </a:endParaRPr>
          </a:p>
          <a:p>
            <a:pPr>
              <a:lnSpc>
                <a:spcPct val="110000"/>
              </a:lnSpc>
            </a:pPr>
            <a:endParaRPr lang="en-US" sz="5400" dirty="0">
              <a:latin typeface="Calibri" panose="020F0502020204030204" pitchFamily="34" charset="0"/>
              <a:cs typeface="Calibri" panose="020F0502020204030204" pitchFamily="34" charset="0"/>
            </a:endParaRPr>
          </a:p>
          <a:p>
            <a:pPr>
              <a:lnSpc>
                <a:spcPct val="110000"/>
              </a:lnSpc>
            </a:pPr>
            <a:endParaRPr lang="en-US" sz="5400" dirty="0">
              <a:latin typeface="Calibri" panose="020F0502020204030204" pitchFamily="34" charset="0"/>
              <a:cs typeface="Calibri" panose="020F0502020204030204" pitchFamily="34" charset="0"/>
            </a:endParaRPr>
          </a:p>
          <a:p>
            <a:pPr lvl="0">
              <a:lnSpc>
                <a:spcPct val="110000"/>
              </a:lnSpc>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282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How Do I Enroll in Medicare Part A and Part B?</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750124"/>
            <a:ext cx="10511589" cy="3856592"/>
          </a:xfrm>
        </p:spPr>
        <p:txBody>
          <a:bodyPr>
            <a:normAutofit/>
          </a:bodyPr>
          <a:lstStyle/>
          <a:p>
            <a:pPr>
              <a:lnSpc>
                <a:spcPct val="100000"/>
              </a:lnSpc>
              <a:spcBef>
                <a:spcPts val="0"/>
              </a:spcBef>
            </a:pPr>
            <a:r>
              <a:rPr lang="en-US" sz="3500" dirty="0">
                <a:latin typeface="Calibri" panose="020F0502020204030204" pitchFamily="34" charset="0"/>
                <a:cs typeface="Calibri" panose="020F0502020204030204" pitchFamily="34" charset="0"/>
              </a:rPr>
              <a:t>Medicare entitlement and enrollment is handled by the Social Security Administration(SSA)</a:t>
            </a:r>
          </a:p>
          <a:p>
            <a:pPr lvl="1">
              <a:lnSpc>
                <a:spcPct val="100000"/>
              </a:lnSpc>
              <a:spcBef>
                <a:spcPts val="1000"/>
              </a:spcBef>
            </a:pPr>
            <a:r>
              <a:rPr lang="en-US" sz="3000" dirty="0">
                <a:latin typeface="Calibri" panose="020F0502020204030204" pitchFamily="34" charset="0"/>
                <a:cs typeface="Calibri" panose="020F0502020204030204" pitchFamily="34" charset="0"/>
              </a:rPr>
              <a:t>Can be completed online at </a:t>
            </a:r>
            <a:r>
              <a:rPr lang="en-US" sz="3000" dirty="0">
                <a:latin typeface="Calibri" panose="020F0502020204030204" pitchFamily="34" charset="0"/>
                <a:cs typeface="Calibri" panose="020F0502020204030204" pitchFamily="34" charset="0"/>
                <a:hlinkClick r:id="rId3"/>
              </a:rPr>
              <a:t>www.ssa.gov</a:t>
            </a:r>
            <a:endParaRPr lang="en-US" sz="3000" dirty="0">
              <a:latin typeface="Calibri" panose="020F0502020204030204" pitchFamily="34" charset="0"/>
              <a:cs typeface="Calibri" panose="020F0502020204030204" pitchFamily="34" charset="0"/>
            </a:endParaRPr>
          </a:p>
          <a:p>
            <a:pPr lvl="1">
              <a:lnSpc>
                <a:spcPct val="100000"/>
              </a:lnSpc>
              <a:spcBef>
                <a:spcPts val="1000"/>
              </a:spcBef>
            </a:pPr>
            <a:r>
              <a:rPr lang="en-US" sz="3000" dirty="0">
                <a:latin typeface="Calibri" panose="020F0502020204030204" pitchFamily="34" charset="0"/>
                <a:cs typeface="Calibri" panose="020F0502020204030204" pitchFamily="34" charset="0"/>
              </a:rPr>
              <a:t>Call 1-800-772-1213 (Monday through Friday, 7AM to 7PM)</a:t>
            </a:r>
          </a:p>
          <a:p>
            <a:pPr lvl="1">
              <a:lnSpc>
                <a:spcPct val="100000"/>
              </a:lnSpc>
              <a:spcBef>
                <a:spcPts val="1000"/>
              </a:spcBef>
            </a:pPr>
            <a:r>
              <a:rPr lang="en-US" sz="3000" dirty="0">
                <a:latin typeface="Calibri" panose="020F0502020204030204" pitchFamily="34" charset="0"/>
                <a:cs typeface="Calibri" panose="020F0502020204030204" pitchFamily="34" charset="0"/>
              </a:rPr>
              <a:t>Appointments can also be made for local offices through the </a:t>
            </a:r>
          </a:p>
          <a:p>
            <a:pPr marL="457200" lvl="1" indent="0">
              <a:lnSpc>
                <a:spcPct val="100000"/>
              </a:lnSpc>
              <a:spcBef>
                <a:spcPts val="1000"/>
              </a:spcBef>
              <a:buNone/>
            </a:pPr>
            <a:r>
              <a:rPr lang="en-US" sz="3000" dirty="0">
                <a:latin typeface="Calibri" panose="020F0502020204030204" pitchFamily="34" charset="0"/>
                <a:cs typeface="Calibri" panose="020F0502020204030204" pitchFamily="34" charset="0"/>
              </a:rPr>
              <a:t>   toll-free number listed above</a:t>
            </a:r>
          </a:p>
          <a:p>
            <a:pPr>
              <a:lnSpc>
                <a:spcPct val="110000"/>
              </a:lnSpc>
            </a:pPr>
            <a:endParaRPr lang="en-US" sz="5400" dirty="0">
              <a:latin typeface="Calibri" panose="020F0502020204030204" pitchFamily="34" charset="0"/>
              <a:cs typeface="Calibri" panose="020F0502020204030204" pitchFamily="34" charset="0"/>
            </a:endParaRPr>
          </a:p>
          <a:p>
            <a:pPr lvl="0">
              <a:lnSpc>
                <a:spcPct val="110000"/>
              </a:lnSpc>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108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8" descr="Graphical user interface, application&#10;&#10;Description automatically generated">
            <a:extLst>
              <a:ext uri="{FF2B5EF4-FFF2-40B4-BE49-F238E27FC236}">
                <a16:creationId xmlns:a16="http://schemas.microsoft.com/office/drawing/2014/main" id="{7C14042F-DD49-597C-6CD1-65AC85EEEE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7819" y="174728"/>
            <a:ext cx="9796362" cy="5510454"/>
          </a:xfrm>
        </p:spPr>
      </p:pic>
    </p:spTree>
    <p:extLst>
      <p:ext uri="{BB962C8B-B14F-4D97-AF65-F5344CB8AC3E}">
        <p14:creationId xmlns:p14="http://schemas.microsoft.com/office/powerpoint/2010/main" val="174783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214123"/>
            <a:ext cx="11722812" cy="1325563"/>
          </a:xfrm>
        </p:spPr>
        <p:txBody>
          <a:bodyPr>
            <a:normAutofit/>
          </a:bodyPr>
          <a:lstStyle/>
          <a:p>
            <a:pPr algn="ctr"/>
            <a:r>
              <a:rPr lang="en-US" b="1" dirty="0">
                <a:latin typeface="+mn-lt"/>
              </a:rPr>
              <a:t>Your Medicare Coverage Choices</a:t>
            </a:r>
            <a:br>
              <a:rPr lang="en-US" b="1" dirty="0">
                <a:latin typeface="+mn-lt"/>
              </a:rPr>
            </a:br>
            <a:r>
              <a:rPr lang="en-US" sz="2000" b="1" dirty="0">
                <a:latin typeface="+mn-lt"/>
              </a:rPr>
              <a:t>(there are two options)</a:t>
            </a:r>
            <a:endParaRPr lang="en-US" b="1" dirty="0">
              <a:latin typeface="+mn-lt"/>
            </a:endParaRPr>
          </a:p>
        </p:txBody>
      </p:sp>
      <p:pic>
        <p:nvPicPr>
          <p:cNvPr id="7" name="Content Placeholder 5">
            <a:extLst>
              <a:ext uri="{FF2B5EF4-FFF2-40B4-BE49-F238E27FC236}">
                <a16:creationId xmlns:a16="http://schemas.microsoft.com/office/drawing/2014/main" id="{87BD8496-F1B8-4AF1-A048-2FAE15F55628}"/>
              </a:ext>
            </a:extLst>
          </p:cNvPr>
          <p:cNvPicPr>
            <a:picLocks noGrp="1" noChangeAspect="1"/>
          </p:cNvPicPr>
          <p:nvPr>
            <p:ph idx="1"/>
          </p:nvPr>
        </p:nvPicPr>
        <p:blipFill>
          <a:blip r:embed="rId3"/>
          <a:stretch>
            <a:fillRect/>
          </a:stretch>
        </p:blipFill>
        <p:spPr>
          <a:xfrm>
            <a:off x="2763380" y="1355521"/>
            <a:ext cx="6687134" cy="4443937"/>
          </a:xfrm>
          <a:prstGeom prst="rect">
            <a:avLst/>
          </a:prstGeom>
          <a:noFill/>
          <a:ln w="9525">
            <a:solidFill>
              <a:schemeClr val="tx1"/>
            </a:solidFill>
          </a:ln>
        </p:spPr>
      </p:pic>
    </p:spTree>
    <p:extLst>
      <p:ext uri="{BB962C8B-B14F-4D97-AF65-F5344CB8AC3E}">
        <p14:creationId xmlns:p14="http://schemas.microsoft.com/office/powerpoint/2010/main" val="223173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160947"/>
            <a:ext cx="11722812" cy="1325563"/>
          </a:xfrm>
        </p:spPr>
        <p:txBody>
          <a:bodyPr>
            <a:normAutofit/>
          </a:bodyPr>
          <a:lstStyle/>
          <a:p>
            <a:pPr algn="ctr"/>
            <a:r>
              <a:rPr lang="en-US" b="1" dirty="0">
                <a:latin typeface="+mn-lt"/>
              </a:rPr>
              <a:t>Your Medicare Coverage Choices</a:t>
            </a:r>
          </a:p>
        </p:txBody>
      </p:sp>
      <p:pic>
        <p:nvPicPr>
          <p:cNvPr id="7" name="Content Placeholder 5">
            <a:extLst>
              <a:ext uri="{FF2B5EF4-FFF2-40B4-BE49-F238E27FC236}">
                <a16:creationId xmlns:a16="http://schemas.microsoft.com/office/drawing/2014/main" id="{87BD8496-F1B8-4AF1-A048-2FAE15F55628}"/>
              </a:ext>
            </a:extLst>
          </p:cNvPr>
          <p:cNvPicPr>
            <a:picLocks noGrp="1" noChangeAspect="1"/>
          </p:cNvPicPr>
          <p:nvPr>
            <p:ph idx="1"/>
          </p:nvPr>
        </p:nvPicPr>
        <p:blipFill rotWithShape="1">
          <a:blip r:embed="rId3"/>
          <a:srcRect b="4047"/>
          <a:stretch/>
        </p:blipFill>
        <p:spPr>
          <a:xfrm>
            <a:off x="2822103" y="1105446"/>
            <a:ext cx="6826722" cy="4312128"/>
          </a:xfrm>
          <a:prstGeom prst="rect">
            <a:avLst/>
          </a:prstGeom>
          <a:noFill/>
          <a:ln w="9525">
            <a:solidFill>
              <a:schemeClr val="tx1"/>
            </a:solidFill>
          </a:ln>
        </p:spPr>
      </p:pic>
      <p:sp>
        <p:nvSpPr>
          <p:cNvPr id="4" name="Arrow: Down 3">
            <a:extLst>
              <a:ext uri="{FF2B5EF4-FFF2-40B4-BE49-F238E27FC236}">
                <a16:creationId xmlns:a16="http://schemas.microsoft.com/office/drawing/2014/main" id="{3FCD78D3-E348-422B-A260-EBA8DB0F602B}"/>
              </a:ext>
            </a:extLst>
          </p:cNvPr>
          <p:cNvSpPr/>
          <p:nvPr/>
        </p:nvSpPr>
        <p:spPr>
          <a:xfrm>
            <a:off x="4140198" y="1258542"/>
            <a:ext cx="451467" cy="5210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282676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34594" y="-49340"/>
            <a:ext cx="11722812" cy="1325563"/>
          </a:xfrm>
        </p:spPr>
        <p:txBody>
          <a:bodyPr>
            <a:normAutofit/>
          </a:bodyPr>
          <a:lstStyle/>
          <a:p>
            <a:pPr algn="ctr"/>
            <a:r>
              <a:rPr lang="en-US" b="1" dirty="0">
                <a:latin typeface="+mn-lt"/>
              </a:rPr>
              <a:t>What Does Original Medicare Cover?</a:t>
            </a:r>
          </a:p>
        </p:txBody>
      </p:sp>
      <p:sp>
        <p:nvSpPr>
          <p:cNvPr id="6" name="Text Placeholder 2">
            <a:extLst>
              <a:ext uri="{FF2B5EF4-FFF2-40B4-BE49-F238E27FC236}">
                <a16:creationId xmlns:a16="http://schemas.microsoft.com/office/drawing/2014/main" id="{9635BCF2-0FE1-3B87-E4A2-5ABA93941A2B}"/>
              </a:ext>
            </a:extLst>
          </p:cNvPr>
          <p:cNvSpPr txBox="1">
            <a:spLocks/>
          </p:cNvSpPr>
          <p:nvPr/>
        </p:nvSpPr>
        <p:spPr>
          <a:xfrm>
            <a:off x="838200" y="1160056"/>
            <a:ext cx="5014361" cy="823912"/>
          </a:xfrm>
          <a:prstGeom prst="rect">
            <a:avLst/>
          </a:prstGeom>
          <a:solidFill>
            <a:srgbClr val="1CADE4"/>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solidFill>
                  <a:schemeClr val="bg1"/>
                </a:solidFill>
              </a:rPr>
              <a:t>Medicare Part A</a:t>
            </a:r>
          </a:p>
        </p:txBody>
      </p:sp>
      <p:sp>
        <p:nvSpPr>
          <p:cNvPr id="8" name="Content Placeholder 3">
            <a:extLst>
              <a:ext uri="{FF2B5EF4-FFF2-40B4-BE49-F238E27FC236}">
                <a16:creationId xmlns:a16="http://schemas.microsoft.com/office/drawing/2014/main" id="{823DDD4E-BEE4-BEA0-7AA6-096C421B7921}"/>
              </a:ext>
            </a:extLst>
          </p:cNvPr>
          <p:cNvSpPr txBox="1">
            <a:spLocks/>
          </p:cNvSpPr>
          <p:nvPr/>
        </p:nvSpPr>
        <p:spPr>
          <a:xfrm>
            <a:off x="838201" y="1983968"/>
            <a:ext cx="5014360" cy="3040960"/>
          </a:xfrm>
          <a:prstGeom prst="rect">
            <a:avLst/>
          </a:prstGeom>
          <a:solidFill>
            <a:srgbClr val="CCE3F5"/>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t>Inpatient Hospital Coverage</a:t>
            </a:r>
          </a:p>
          <a:p>
            <a:pPr>
              <a:lnSpc>
                <a:spcPct val="110000"/>
              </a:lnSpc>
            </a:pPr>
            <a:r>
              <a:rPr lang="en-US" sz="2400" b="1"/>
              <a:t>Skilled Nursing Care in a facility (requires a minimum three-day prior hospitalization)</a:t>
            </a:r>
          </a:p>
          <a:p>
            <a:r>
              <a:rPr lang="en-US" sz="2400" b="1"/>
              <a:t>Home Health Care</a:t>
            </a:r>
          </a:p>
          <a:p>
            <a:r>
              <a:rPr lang="en-US" sz="2400" b="1"/>
              <a:t>Hospice</a:t>
            </a:r>
          </a:p>
          <a:p>
            <a:r>
              <a:rPr lang="en-US" sz="2400" b="1"/>
              <a:t>Blood</a:t>
            </a:r>
            <a:endParaRPr lang="en-US" sz="2400" b="1" dirty="0"/>
          </a:p>
        </p:txBody>
      </p:sp>
      <p:sp>
        <p:nvSpPr>
          <p:cNvPr id="9" name="Text Placeholder 4">
            <a:extLst>
              <a:ext uri="{FF2B5EF4-FFF2-40B4-BE49-F238E27FC236}">
                <a16:creationId xmlns:a16="http://schemas.microsoft.com/office/drawing/2014/main" id="{9424D2C3-F2F6-E79B-7A7A-2C53E1D363C8}"/>
              </a:ext>
            </a:extLst>
          </p:cNvPr>
          <p:cNvSpPr txBox="1">
            <a:spLocks/>
          </p:cNvSpPr>
          <p:nvPr/>
        </p:nvSpPr>
        <p:spPr>
          <a:xfrm>
            <a:off x="6170612" y="1160056"/>
            <a:ext cx="5014360" cy="823912"/>
          </a:xfrm>
          <a:prstGeom prst="rect">
            <a:avLst/>
          </a:prstGeom>
          <a:solidFill>
            <a:srgbClr val="1CADE4"/>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a:solidFill>
                  <a:schemeClr val="bg1"/>
                </a:solidFill>
              </a:rPr>
              <a:t>Medicare Part B</a:t>
            </a:r>
            <a:endParaRPr lang="en-US" sz="3200" dirty="0">
              <a:solidFill>
                <a:schemeClr val="bg1"/>
              </a:solidFill>
            </a:endParaRPr>
          </a:p>
        </p:txBody>
      </p:sp>
      <p:sp>
        <p:nvSpPr>
          <p:cNvPr id="10" name="Content Placeholder 5">
            <a:extLst>
              <a:ext uri="{FF2B5EF4-FFF2-40B4-BE49-F238E27FC236}">
                <a16:creationId xmlns:a16="http://schemas.microsoft.com/office/drawing/2014/main" id="{D0A4F8C7-B00B-4578-1AB8-6A4077F54651}"/>
              </a:ext>
            </a:extLst>
          </p:cNvPr>
          <p:cNvSpPr txBox="1">
            <a:spLocks/>
          </p:cNvSpPr>
          <p:nvPr/>
        </p:nvSpPr>
        <p:spPr>
          <a:xfrm>
            <a:off x="6170612" y="1983968"/>
            <a:ext cx="5014360" cy="3040960"/>
          </a:xfrm>
          <a:prstGeom prst="rect">
            <a:avLst/>
          </a:prstGeom>
          <a:solidFill>
            <a:srgbClr val="CCE3F5"/>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Outpatient Hospital Coverage</a:t>
            </a:r>
          </a:p>
          <a:p>
            <a:r>
              <a:rPr lang="en-US" sz="2400" b="1" dirty="0"/>
              <a:t>Physician Services</a:t>
            </a:r>
          </a:p>
          <a:p>
            <a:r>
              <a:rPr lang="en-US" sz="2400" b="1" dirty="0"/>
              <a:t>Outpatient Surgery and Services</a:t>
            </a:r>
          </a:p>
          <a:p>
            <a:r>
              <a:rPr lang="en-US" sz="2400" b="1" dirty="0">
                <a:solidFill>
                  <a:srgbClr val="000000"/>
                </a:solidFill>
                <a:effectLst/>
                <a:latin typeface="Calibri" panose="020F0502020204030204" pitchFamily="34" charset="0"/>
                <a:ea typeface="Calibri" panose="020F0502020204030204" pitchFamily="34" charset="0"/>
              </a:rPr>
              <a:t>Durable Medical Equipment (DME), prosthetics, orthotics and supplies</a:t>
            </a:r>
          </a:p>
          <a:p>
            <a:r>
              <a:rPr lang="en-US" sz="2400" b="1" dirty="0"/>
              <a:t>Home Health Care</a:t>
            </a:r>
          </a:p>
          <a:p>
            <a:r>
              <a:rPr lang="en-US" sz="2400" b="1" dirty="0"/>
              <a:t>Preventative Services</a:t>
            </a:r>
          </a:p>
          <a:p>
            <a:r>
              <a:rPr lang="en-US" sz="2400" b="1" dirty="0"/>
              <a:t>Blood</a:t>
            </a:r>
          </a:p>
        </p:txBody>
      </p:sp>
      <p:sp>
        <p:nvSpPr>
          <p:cNvPr id="11" name="TextBox 10">
            <a:extLst>
              <a:ext uri="{FF2B5EF4-FFF2-40B4-BE49-F238E27FC236}">
                <a16:creationId xmlns:a16="http://schemas.microsoft.com/office/drawing/2014/main" id="{4EA295AF-3092-69B0-4E50-309B71C40183}"/>
              </a:ext>
            </a:extLst>
          </p:cNvPr>
          <p:cNvSpPr txBox="1"/>
          <p:nvPr/>
        </p:nvSpPr>
        <p:spPr>
          <a:xfrm>
            <a:off x="838200" y="5301136"/>
            <a:ext cx="10123073" cy="400110"/>
          </a:xfrm>
          <a:prstGeom prst="rect">
            <a:avLst/>
          </a:prstGeom>
          <a:noFill/>
        </p:spPr>
        <p:txBody>
          <a:bodyPr wrap="square">
            <a:spAutoFit/>
          </a:bodyPr>
          <a:lstStyle/>
          <a:p>
            <a:pPr marL="0" indent="0">
              <a:buNone/>
            </a:pPr>
            <a:r>
              <a:rPr lang="en-US" sz="2000" dirty="0"/>
              <a:t>Medicare benefits are administered by the Centers for Medicare and Medicaid Services (CMS) </a:t>
            </a:r>
          </a:p>
        </p:txBody>
      </p:sp>
    </p:spTree>
    <p:extLst>
      <p:ext uri="{BB962C8B-B14F-4D97-AF65-F5344CB8AC3E}">
        <p14:creationId xmlns:p14="http://schemas.microsoft.com/office/powerpoint/2010/main" val="264261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What Is NOT Covered by Original Medicare?</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666234"/>
            <a:ext cx="10515600" cy="4351338"/>
          </a:xfrm>
        </p:spPr>
        <p:txBody>
          <a:bodyPr>
            <a:normAutofit/>
          </a:bodyPr>
          <a:lstStyle/>
          <a:p>
            <a:pPr>
              <a:lnSpc>
                <a:spcPct val="100000"/>
              </a:lnSpc>
            </a:pPr>
            <a:r>
              <a:rPr lang="en-US" dirty="0"/>
              <a:t>Outpatient Prescription Medications</a:t>
            </a:r>
          </a:p>
          <a:p>
            <a:pPr>
              <a:lnSpc>
                <a:spcPct val="100000"/>
              </a:lnSpc>
            </a:pPr>
            <a:r>
              <a:rPr lang="en-US" dirty="0"/>
              <a:t>Routine Dental Care</a:t>
            </a:r>
          </a:p>
          <a:p>
            <a:pPr>
              <a:lnSpc>
                <a:spcPct val="100000"/>
              </a:lnSpc>
            </a:pPr>
            <a:r>
              <a:rPr lang="en-US" dirty="0"/>
              <a:t>Routine Vision Care and Eyeglasses</a:t>
            </a:r>
          </a:p>
          <a:p>
            <a:pPr>
              <a:lnSpc>
                <a:spcPct val="100000"/>
              </a:lnSpc>
            </a:pPr>
            <a:r>
              <a:rPr lang="en-US" dirty="0"/>
              <a:t>Hearing Aids</a:t>
            </a:r>
          </a:p>
          <a:p>
            <a:pPr>
              <a:lnSpc>
                <a:spcPct val="100000"/>
              </a:lnSpc>
            </a:pPr>
            <a:r>
              <a:rPr lang="en-US" dirty="0"/>
              <a:t>Foreign Travel</a:t>
            </a:r>
          </a:p>
          <a:p>
            <a:pPr>
              <a:lnSpc>
                <a:spcPct val="100000"/>
              </a:lnSpc>
            </a:pPr>
            <a:r>
              <a:rPr lang="en-US" dirty="0"/>
              <a:t>Cosmetic Procedures and Treatments</a:t>
            </a:r>
          </a:p>
          <a:p>
            <a:pPr>
              <a:lnSpc>
                <a:spcPct val="100000"/>
              </a:lnSpc>
            </a:pPr>
            <a:r>
              <a:rPr lang="en-US" dirty="0"/>
              <a:t>Long Term Care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1148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Part A and Part B</a:t>
            </a:r>
          </a:p>
        </p:txBody>
      </p:sp>
      <p:pic>
        <p:nvPicPr>
          <p:cNvPr id="7" name="Content Placeholder 4" descr="Text&#10;&#10;Description automatically generated">
            <a:extLst>
              <a:ext uri="{FF2B5EF4-FFF2-40B4-BE49-F238E27FC236}">
                <a16:creationId xmlns:a16="http://schemas.microsoft.com/office/drawing/2014/main" id="{573064E7-A649-4281-86D9-2B094EDBB5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5013" y="1690688"/>
            <a:ext cx="5988417" cy="3766566"/>
          </a:xfrm>
        </p:spPr>
      </p:pic>
    </p:spTree>
    <p:extLst>
      <p:ext uri="{BB962C8B-B14F-4D97-AF65-F5344CB8AC3E}">
        <p14:creationId xmlns:p14="http://schemas.microsoft.com/office/powerpoint/2010/main" val="40869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Content Placeholder 9" descr="Table&#10;&#10;Description automatically generated">
            <a:extLst>
              <a:ext uri="{FF2B5EF4-FFF2-40B4-BE49-F238E27FC236}">
                <a16:creationId xmlns:a16="http://schemas.microsoft.com/office/drawing/2014/main" id="{0BF21FBE-46F4-471C-4A2B-10FB863320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0956" y="96351"/>
            <a:ext cx="7272653" cy="5619778"/>
          </a:xfrm>
        </p:spPr>
      </p:pic>
    </p:spTree>
    <p:extLst>
      <p:ext uri="{BB962C8B-B14F-4D97-AF65-F5344CB8AC3E}">
        <p14:creationId xmlns:p14="http://schemas.microsoft.com/office/powerpoint/2010/main" val="314006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3FA58C3A-0BCD-15A6-1581-AF19F8CE6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4107" y="81237"/>
            <a:ext cx="7288103" cy="5631716"/>
          </a:xfrm>
          <a:prstGeom prst="rect">
            <a:avLst/>
          </a:prstGeom>
        </p:spPr>
      </p:pic>
    </p:spTree>
    <p:extLst>
      <p:ext uri="{BB962C8B-B14F-4D97-AF65-F5344CB8AC3E}">
        <p14:creationId xmlns:p14="http://schemas.microsoft.com/office/powerpoint/2010/main" val="282254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What is Medicare?</a:t>
            </a:r>
          </a:p>
        </p:txBody>
      </p:sp>
      <p:pic>
        <p:nvPicPr>
          <p:cNvPr id="7" name="Content Placeholder 4" descr="Text&#10;&#10;Description automatically generated">
            <a:extLst>
              <a:ext uri="{FF2B5EF4-FFF2-40B4-BE49-F238E27FC236}">
                <a16:creationId xmlns:a16="http://schemas.microsoft.com/office/drawing/2014/main" id="{573064E7-A649-4281-86D9-2B094EDBB5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3736" y="1690688"/>
            <a:ext cx="5988417" cy="3766566"/>
          </a:xfrm>
        </p:spPr>
      </p:pic>
    </p:spTree>
    <p:extLst>
      <p:ext uri="{BB962C8B-B14F-4D97-AF65-F5344CB8AC3E}">
        <p14:creationId xmlns:p14="http://schemas.microsoft.com/office/powerpoint/2010/main" val="322461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Supplement (Medigap Plans)</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576388"/>
            <a:ext cx="10575758" cy="4222833"/>
          </a:xfrm>
        </p:spPr>
        <p:txBody>
          <a:bodyPr>
            <a:normAutofit fontScale="92500" lnSpcReduction="10000"/>
          </a:bodyPr>
          <a:lstStyle/>
          <a:p>
            <a:pPr>
              <a:lnSpc>
                <a:spcPct val="100000"/>
              </a:lnSpc>
              <a:spcBef>
                <a:spcPts val="0"/>
              </a:spcBef>
            </a:pPr>
            <a:r>
              <a:rPr lang="en-US" dirty="0"/>
              <a:t>Nationally standardized insurance plans designed to fill in the “gaps” in </a:t>
            </a:r>
          </a:p>
          <a:p>
            <a:pPr marL="0" indent="0">
              <a:lnSpc>
                <a:spcPct val="100000"/>
              </a:lnSpc>
              <a:spcBef>
                <a:spcPts val="0"/>
              </a:spcBef>
              <a:buNone/>
            </a:pPr>
            <a:r>
              <a:rPr lang="en-US" dirty="0"/>
              <a:t>     Medicare coverage (deductibles, copayments, coinsurance, etc.)</a:t>
            </a:r>
          </a:p>
          <a:p>
            <a:pPr>
              <a:lnSpc>
                <a:spcPct val="100000"/>
              </a:lnSpc>
            </a:pPr>
            <a:r>
              <a:rPr lang="en-US" dirty="0"/>
              <a:t>Plans are designated by letters (A, B, C, D, F, G, K, L, M, and N).</a:t>
            </a:r>
          </a:p>
          <a:p>
            <a:pPr lvl="1">
              <a:lnSpc>
                <a:spcPct val="100000"/>
              </a:lnSpc>
            </a:pPr>
            <a:r>
              <a:rPr lang="en-US" dirty="0"/>
              <a:t>Plans C, F, and F-Prime are only available to individuals who were eligible for Medicare prior to January 1, 2020</a:t>
            </a:r>
          </a:p>
          <a:p>
            <a:pPr>
              <a:lnSpc>
                <a:spcPct val="100000"/>
              </a:lnSpc>
            </a:pPr>
            <a:r>
              <a:rPr lang="en-US" dirty="0"/>
              <a:t>All plans cover a basic group of benefits, with plans each covering a </a:t>
            </a:r>
          </a:p>
          <a:p>
            <a:pPr marL="0" indent="0">
              <a:lnSpc>
                <a:spcPct val="100000"/>
              </a:lnSpc>
              <a:spcBef>
                <a:spcPts val="0"/>
              </a:spcBef>
              <a:buNone/>
            </a:pPr>
            <a:r>
              <a:rPr lang="en-US" dirty="0"/>
              <a:t>     different group of benefits</a:t>
            </a:r>
          </a:p>
          <a:p>
            <a:pPr>
              <a:lnSpc>
                <a:spcPct val="100000"/>
              </a:lnSpc>
            </a:pPr>
            <a:r>
              <a:rPr lang="en-US" dirty="0"/>
              <a:t>Coverage is the same from company to company, but premiums do vary</a:t>
            </a:r>
          </a:p>
          <a:p>
            <a:pPr>
              <a:lnSpc>
                <a:spcPct val="100000"/>
              </a:lnSpc>
            </a:pPr>
            <a:r>
              <a:rPr lang="en-US" dirty="0"/>
              <a:t>This presentation does not address how Medicare works with other </a:t>
            </a:r>
          </a:p>
          <a:p>
            <a:pPr marL="0" indent="0">
              <a:lnSpc>
                <a:spcPct val="100000"/>
              </a:lnSpc>
              <a:spcBef>
                <a:spcPts val="0"/>
              </a:spcBef>
              <a:buNone/>
            </a:pPr>
            <a:r>
              <a:rPr lang="en-US" dirty="0"/>
              <a:t>      insurance coverage, such as EGHPs, COBRA, TriCare or VA benefits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33879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4858F7F-6085-98DE-6014-6D52BD14E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257" y="175374"/>
            <a:ext cx="9634700" cy="5349926"/>
          </a:xfrm>
          <a:prstGeom prst="rect">
            <a:avLst/>
          </a:prstGeom>
        </p:spPr>
      </p:pic>
    </p:spTree>
    <p:extLst>
      <p:ext uri="{BB962C8B-B14F-4D97-AF65-F5344CB8AC3E}">
        <p14:creationId xmlns:p14="http://schemas.microsoft.com/office/powerpoint/2010/main" val="3514007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Prescription Drug Coverage – Part D</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fontScale="92500" lnSpcReduction="10000"/>
          </a:bodyPr>
          <a:lstStyle/>
          <a:p>
            <a:pPr>
              <a:lnSpc>
                <a:spcPct val="100000"/>
              </a:lnSpc>
            </a:pPr>
            <a:r>
              <a:rPr lang="en-US" dirty="0"/>
              <a:t>Anyone covered by Medicare Part A and/or Part B is eligible to </a:t>
            </a:r>
          </a:p>
          <a:p>
            <a:pPr marL="0" indent="0">
              <a:lnSpc>
                <a:spcPct val="100000"/>
              </a:lnSpc>
              <a:spcBef>
                <a:spcPts val="0"/>
              </a:spcBef>
              <a:buNone/>
            </a:pPr>
            <a:r>
              <a:rPr lang="en-US" dirty="0"/>
              <a:t>     purchase a Medicare Prescription Drug (PDP)</a:t>
            </a:r>
          </a:p>
          <a:p>
            <a:pPr>
              <a:lnSpc>
                <a:spcPct val="100000"/>
              </a:lnSpc>
            </a:pPr>
            <a:r>
              <a:rPr lang="en-US" dirty="0"/>
              <a:t>PDPs are sold by private insurance companies that are contracted with </a:t>
            </a:r>
          </a:p>
          <a:p>
            <a:pPr marL="0" indent="0">
              <a:lnSpc>
                <a:spcPct val="100000"/>
              </a:lnSpc>
              <a:spcBef>
                <a:spcPts val="0"/>
              </a:spcBef>
              <a:buNone/>
            </a:pPr>
            <a:r>
              <a:rPr lang="en-US" dirty="0"/>
              <a:t>     CMS, and require payment of monthly premiums</a:t>
            </a:r>
          </a:p>
          <a:p>
            <a:pPr>
              <a:lnSpc>
                <a:spcPct val="100000"/>
              </a:lnSpc>
            </a:pPr>
            <a:r>
              <a:rPr lang="en-US" dirty="0"/>
              <a:t>Each PDP covers a group of prescription medications (formulary).</a:t>
            </a:r>
          </a:p>
          <a:p>
            <a:pPr lvl="1">
              <a:lnSpc>
                <a:spcPct val="100000"/>
              </a:lnSpc>
            </a:pPr>
            <a:r>
              <a:rPr lang="en-US" dirty="0"/>
              <a:t>Annual deductible may need to be satisfied</a:t>
            </a:r>
          </a:p>
          <a:p>
            <a:pPr lvl="1">
              <a:lnSpc>
                <a:spcPct val="100000"/>
              </a:lnSpc>
            </a:pPr>
            <a:r>
              <a:rPr lang="en-US" dirty="0"/>
              <a:t>Copayments apply to prescription medications</a:t>
            </a:r>
          </a:p>
          <a:p>
            <a:pPr>
              <a:lnSpc>
                <a:spcPct val="100000"/>
              </a:lnSpc>
            </a:pPr>
            <a:r>
              <a:rPr lang="en-US" dirty="0"/>
              <a:t>Plans and formularies may change annually</a:t>
            </a:r>
          </a:p>
          <a:p>
            <a:pPr lvl="1">
              <a:lnSpc>
                <a:spcPct val="100000"/>
              </a:lnSpc>
            </a:pPr>
            <a:r>
              <a:rPr lang="en-US" dirty="0"/>
              <a:t>Compare your Medicare PDP each year during the Medicare Open Enrollment Period (OEP)</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28232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When Can I Enroll into a Part D Plan?</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lnSpcReduction="10000"/>
          </a:bodyPr>
          <a:lstStyle/>
          <a:p>
            <a:pPr>
              <a:lnSpc>
                <a:spcPct val="100000"/>
              </a:lnSpc>
            </a:pPr>
            <a:r>
              <a:rPr lang="en-US" dirty="0"/>
              <a:t>During your seven-month Initial Enrollment Period (IEP)</a:t>
            </a:r>
          </a:p>
          <a:p>
            <a:pPr>
              <a:lnSpc>
                <a:spcPct val="100000"/>
              </a:lnSpc>
            </a:pPr>
            <a:r>
              <a:rPr lang="en-US" dirty="0"/>
              <a:t>During the annual Medicare Open Enrollment Period (OEP)</a:t>
            </a:r>
          </a:p>
          <a:p>
            <a:pPr lvl="1">
              <a:lnSpc>
                <a:spcPct val="100000"/>
              </a:lnSpc>
            </a:pPr>
            <a:r>
              <a:rPr lang="en-US" dirty="0"/>
              <a:t>October 15</a:t>
            </a:r>
            <a:r>
              <a:rPr lang="en-US" baseline="30000" dirty="0"/>
              <a:t>th</a:t>
            </a:r>
            <a:r>
              <a:rPr lang="en-US" dirty="0"/>
              <a:t> through December 7</a:t>
            </a:r>
            <a:r>
              <a:rPr lang="en-US" baseline="30000" dirty="0"/>
              <a:t>th</a:t>
            </a:r>
            <a:r>
              <a:rPr lang="en-US" dirty="0"/>
              <a:t> each year</a:t>
            </a:r>
          </a:p>
          <a:p>
            <a:pPr lvl="1">
              <a:lnSpc>
                <a:spcPct val="100000"/>
              </a:lnSpc>
            </a:pPr>
            <a:r>
              <a:rPr lang="en-US" dirty="0"/>
              <a:t>Coverage begins on January 1</a:t>
            </a:r>
            <a:r>
              <a:rPr lang="en-US" baseline="30000" dirty="0"/>
              <a:t>st</a:t>
            </a:r>
            <a:r>
              <a:rPr lang="en-US" dirty="0"/>
              <a:t> </a:t>
            </a:r>
          </a:p>
          <a:p>
            <a:pPr>
              <a:lnSpc>
                <a:spcPct val="100000"/>
              </a:lnSpc>
            </a:pPr>
            <a:r>
              <a:rPr lang="en-US" dirty="0"/>
              <a:t>May be able to join at other times</a:t>
            </a:r>
          </a:p>
          <a:p>
            <a:pPr lvl="1">
              <a:lnSpc>
                <a:spcPct val="100000"/>
              </a:lnSpc>
            </a:pPr>
            <a:r>
              <a:rPr lang="en-US" dirty="0"/>
              <a:t>Annual Medicare Advantage Open Enrollment Period (MAOEP)</a:t>
            </a:r>
          </a:p>
          <a:p>
            <a:pPr lvl="2">
              <a:lnSpc>
                <a:spcPct val="100000"/>
              </a:lnSpc>
            </a:pPr>
            <a:r>
              <a:rPr lang="en-US" dirty="0"/>
              <a:t>January 1</a:t>
            </a:r>
            <a:r>
              <a:rPr lang="en-US" baseline="30000" dirty="0"/>
              <a:t>st</a:t>
            </a:r>
            <a:r>
              <a:rPr lang="en-US" dirty="0"/>
              <a:t> through March 31</a:t>
            </a:r>
            <a:r>
              <a:rPr lang="en-US" baseline="30000" dirty="0"/>
              <a:t>st</a:t>
            </a:r>
            <a:r>
              <a:rPr lang="en-US" dirty="0"/>
              <a:t> each year</a:t>
            </a:r>
          </a:p>
          <a:p>
            <a:pPr lvl="1">
              <a:lnSpc>
                <a:spcPct val="100000"/>
              </a:lnSpc>
            </a:pPr>
            <a:r>
              <a:rPr lang="en-US" dirty="0"/>
              <a:t>Special Enrollment Period (SEP)</a:t>
            </a:r>
          </a:p>
          <a:p>
            <a:pPr lvl="2">
              <a:lnSpc>
                <a:spcPct val="100000"/>
              </a:lnSpc>
            </a:pPr>
            <a:r>
              <a:rPr lang="en-US" dirty="0"/>
              <a:t>You must qualify for an SEP (i.e., qualifying for Extra Help, move outside of the Plan’s service, etc.)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1167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Part D Extra Help Program</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473286" cy="4366016"/>
          </a:xfrm>
        </p:spPr>
        <p:txBody>
          <a:bodyPr>
            <a:normAutofit fontScale="92500" lnSpcReduction="10000"/>
          </a:bodyPr>
          <a:lstStyle/>
          <a:p>
            <a:pPr>
              <a:lnSpc>
                <a:spcPct val="100000"/>
              </a:lnSpc>
            </a:pPr>
            <a:r>
              <a:rPr lang="en-US" dirty="0"/>
              <a:t>Assistance is available for people with limited income and resources/assets</a:t>
            </a:r>
          </a:p>
          <a:p>
            <a:pPr>
              <a:lnSpc>
                <a:spcPct val="100000"/>
              </a:lnSpc>
            </a:pPr>
            <a:r>
              <a:rPr lang="en-US" dirty="0"/>
              <a:t>Eligibility is determined by the Social Security Administration</a:t>
            </a:r>
          </a:p>
          <a:p>
            <a:pPr>
              <a:lnSpc>
                <a:spcPct val="100000"/>
              </a:lnSpc>
            </a:pPr>
            <a:r>
              <a:rPr lang="en-US" dirty="0"/>
              <a:t>Can reduce or eliminate monthly premiums, reduce prescription drug </a:t>
            </a:r>
          </a:p>
          <a:p>
            <a:pPr marL="0" indent="0">
              <a:lnSpc>
                <a:spcPct val="100000"/>
              </a:lnSpc>
              <a:spcBef>
                <a:spcPts val="0"/>
              </a:spcBef>
              <a:buNone/>
            </a:pPr>
            <a:r>
              <a:rPr lang="en-US" dirty="0"/>
              <a:t>   copayments, and provide a quarterly SEP to make a change to another    </a:t>
            </a:r>
          </a:p>
          <a:p>
            <a:pPr marL="0" indent="0">
              <a:lnSpc>
                <a:spcPct val="100000"/>
              </a:lnSpc>
              <a:spcBef>
                <a:spcPts val="0"/>
              </a:spcBef>
              <a:buNone/>
            </a:pPr>
            <a:r>
              <a:rPr lang="en-US" dirty="0"/>
              <a:t>   Plan</a:t>
            </a:r>
          </a:p>
          <a:p>
            <a:pPr>
              <a:lnSpc>
                <a:spcPct val="100000"/>
              </a:lnSpc>
            </a:pPr>
            <a:r>
              <a:rPr lang="en-US" dirty="0"/>
              <a:t>Quarterly changes are available only during the first three quarters of the calendar year: </a:t>
            </a:r>
          </a:p>
          <a:p>
            <a:pPr lvl="1">
              <a:lnSpc>
                <a:spcPct val="100000"/>
              </a:lnSpc>
            </a:pPr>
            <a:r>
              <a:rPr lang="en-US" dirty="0"/>
              <a:t>January 1</a:t>
            </a:r>
            <a:r>
              <a:rPr lang="en-US" baseline="30000" dirty="0"/>
              <a:t>st</a:t>
            </a:r>
            <a:r>
              <a:rPr lang="en-US" dirty="0"/>
              <a:t> through March 31</a:t>
            </a:r>
            <a:r>
              <a:rPr lang="en-US" baseline="30000" dirty="0"/>
              <a:t>st</a:t>
            </a:r>
            <a:endParaRPr lang="en-US" dirty="0"/>
          </a:p>
          <a:p>
            <a:pPr lvl="1">
              <a:lnSpc>
                <a:spcPct val="100000"/>
              </a:lnSpc>
            </a:pPr>
            <a:r>
              <a:rPr lang="en-US" dirty="0"/>
              <a:t>April 1</a:t>
            </a:r>
            <a:r>
              <a:rPr lang="en-US" baseline="30000" dirty="0"/>
              <a:t>st</a:t>
            </a:r>
            <a:r>
              <a:rPr lang="en-US" dirty="0"/>
              <a:t> through June 30</a:t>
            </a:r>
            <a:r>
              <a:rPr lang="en-US" baseline="30000" dirty="0"/>
              <a:t>th</a:t>
            </a:r>
            <a:endParaRPr lang="en-US" dirty="0"/>
          </a:p>
          <a:p>
            <a:pPr lvl="1">
              <a:lnSpc>
                <a:spcPct val="100000"/>
              </a:lnSpc>
            </a:pPr>
            <a:r>
              <a:rPr lang="en-US" dirty="0"/>
              <a:t>July 1</a:t>
            </a:r>
            <a:r>
              <a:rPr lang="en-US" baseline="30000" dirty="0"/>
              <a:t>st</a:t>
            </a:r>
            <a:r>
              <a:rPr lang="en-US" dirty="0"/>
              <a:t> through September 30</a:t>
            </a:r>
            <a:r>
              <a:rPr lang="en-US" baseline="30000" dirty="0"/>
              <a:t>th</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44399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136525"/>
            <a:ext cx="11722812" cy="1325563"/>
          </a:xfrm>
        </p:spPr>
        <p:txBody>
          <a:bodyPr>
            <a:normAutofit/>
          </a:bodyPr>
          <a:lstStyle/>
          <a:p>
            <a:pPr algn="ctr"/>
            <a:r>
              <a:rPr lang="en-US" b="1" dirty="0">
                <a:latin typeface="+mn-lt"/>
              </a:rPr>
              <a:t>Your Medicare Coverage Choices</a:t>
            </a:r>
          </a:p>
        </p:txBody>
      </p:sp>
      <p:pic>
        <p:nvPicPr>
          <p:cNvPr id="7" name="Content Placeholder 5">
            <a:extLst>
              <a:ext uri="{FF2B5EF4-FFF2-40B4-BE49-F238E27FC236}">
                <a16:creationId xmlns:a16="http://schemas.microsoft.com/office/drawing/2014/main" id="{87BD8496-F1B8-4AF1-A048-2FAE15F55628}"/>
              </a:ext>
            </a:extLst>
          </p:cNvPr>
          <p:cNvPicPr>
            <a:picLocks noGrp="1" noChangeAspect="1"/>
          </p:cNvPicPr>
          <p:nvPr>
            <p:ph idx="1"/>
          </p:nvPr>
        </p:nvPicPr>
        <p:blipFill>
          <a:blip r:embed="rId3"/>
          <a:stretch>
            <a:fillRect/>
          </a:stretch>
        </p:blipFill>
        <p:spPr>
          <a:xfrm>
            <a:off x="2822103" y="1240737"/>
            <a:ext cx="6826722" cy="4536700"/>
          </a:xfrm>
          <a:prstGeom prst="rect">
            <a:avLst/>
          </a:prstGeom>
          <a:noFill/>
          <a:ln w="9525">
            <a:solidFill>
              <a:schemeClr val="tx1"/>
            </a:solidFill>
          </a:ln>
        </p:spPr>
      </p:pic>
      <p:sp>
        <p:nvSpPr>
          <p:cNvPr id="4" name="Arrow: Down 3">
            <a:extLst>
              <a:ext uri="{FF2B5EF4-FFF2-40B4-BE49-F238E27FC236}">
                <a16:creationId xmlns:a16="http://schemas.microsoft.com/office/drawing/2014/main" id="{3FCD78D3-E348-422B-A260-EBA8DB0F602B}"/>
              </a:ext>
            </a:extLst>
          </p:cNvPr>
          <p:cNvSpPr/>
          <p:nvPr/>
        </p:nvSpPr>
        <p:spPr>
          <a:xfrm>
            <a:off x="7765815" y="1240737"/>
            <a:ext cx="473724" cy="49957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298992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Advantage (MA) Plans - Part C</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fontScale="92500" lnSpcReduction="20000"/>
          </a:bodyPr>
          <a:lstStyle/>
          <a:p>
            <a:pPr>
              <a:lnSpc>
                <a:spcPct val="100000"/>
              </a:lnSpc>
            </a:pPr>
            <a:r>
              <a:rPr lang="en-US" dirty="0"/>
              <a:t>Health Plan options approved by Medicare</a:t>
            </a:r>
          </a:p>
          <a:p>
            <a:pPr lvl="1">
              <a:lnSpc>
                <a:spcPct val="100000"/>
              </a:lnSpc>
            </a:pPr>
            <a:r>
              <a:rPr lang="en-US" dirty="0"/>
              <a:t>Another way to get your Medicare coverage</a:t>
            </a:r>
          </a:p>
          <a:p>
            <a:pPr lvl="1">
              <a:lnSpc>
                <a:spcPct val="100000"/>
              </a:lnSpc>
            </a:pPr>
            <a:r>
              <a:rPr lang="en-US" dirty="0"/>
              <a:t>Still part of the Medicare Program</a:t>
            </a:r>
          </a:p>
          <a:p>
            <a:pPr lvl="1">
              <a:lnSpc>
                <a:spcPct val="100000"/>
              </a:lnSpc>
            </a:pPr>
            <a:r>
              <a:rPr lang="en-US" dirty="0"/>
              <a:t>Offered by private companies who are contracted with CMS</a:t>
            </a:r>
          </a:p>
          <a:p>
            <a:pPr>
              <a:lnSpc>
                <a:spcPct val="100000"/>
              </a:lnSpc>
            </a:pPr>
            <a:r>
              <a:rPr lang="en-US" dirty="0"/>
              <a:t>Medicare pays the Plan an amount for each member’s care</a:t>
            </a:r>
          </a:p>
          <a:p>
            <a:pPr>
              <a:lnSpc>
                <a:spcPct val="100000"/>
              </a:lnSpc>
            </a:pPr>
            <a:r>
              <a:rPr lang="en-US" dirty="0"/>
              <a:t>May have to use network healthcare providers (doctors, hospitals etc.)  ALWAYS check with your healthcare providers regarding “Plan contracting”</a:t>
            </a:r>
          </a:p>
          <a:p>
            <a:pPr>
              <a:lnSpc>
                <a:spcPct val="100000"/>
              </a:lnSpc>
            </a:pPr>
            <a:r>
              <a:rPr lang="en-US" dirty="0"/>
              <a:t>Plans’ availability varies from county to county</a:t>
            </a:r>
          </a:p>
          <a:p>
            <a:pPr>
              <a:lnSpc>
                <a:spcPct val="100000"/>
              </a:lnSpc>
            </a:pPr>
            <a:r>
              <a:rPr lang="en-US" dirty="0"/>
              <a:t>There is an additional opportunity to change Medicare Advantage Plans each year</a:t>
            </a:r>
          </a:p>
          <a:p>
            <a:pPr lvl="1">
              <a:lnSpc>
                <a:spcPct val="100000"/>
              </a:lnSpc>
            </a:pPr>
            <a:r>
              <a:rPr lang="en-US" dirty="0"/>
              <a:t>January 1</a:t>
            </a:r>
            <a:r>
              <a:rPr lang="en-US" baseline="30000" dirty="0"/>
              <a:t>st</a:t>
            </a:r>
            <a:r>
              <a:rPr lang="en-US" dirty="0"/>
              <a:t> through March 31</a:t>
            </a:r>
            <a:r>
              <a:rPr lang="en-US" baseline="30000" dirty="0"/>
              <a:t>st</a:t>
            </a:r>
            <a:r>
              <a:rPr lang="en-US" dirty="0"/>
              <a:t> (MAOEP)</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7216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When and How Can You Enroll into a Medicare Advantage Plan?</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850079"/>
            <a:ext cx="10515600" cy="4351338"/>
          </a:xfrm>
        </p:spPr>
        <p:txBody>
          <a:bodyPr>
            <a:normAutofit/>
          </a:bodyPr>
          <a:lstStyle/>
          <a:p>
            <a:pPr>
              <a:lnSpc>
                <a:spcPct val="100000"/>
              </a:lnSpc>
            </a:pPr>
            <a:r>
              <a:rPr lang="en-US" dirty="0"/>
              <a:t>During your Initial Enrollment Period (IEP)</a:t>
            </a:r>
          </a:p>
          <a:p>
            <a:pPr>
              <a:lnSpc>
                <a:spcPct val="100000"/>
              </a:lnSpc>
            </a:pPr>
            <a:r>
              <a:rPr lang="en-US" dirty="0"/>
              <a:t>During the annual Medicare Open Enrollment Period (OEP) </a:t>
            </a:r>
          </a:p>
          <a:p>
            <a:pPr marL="0" indent="0">
              <a:lnSpc>
                <a:spcPct val="100000"/>
              </a:lnSpc>
              <a:spcBef>
                <a:spcPts val="0"/>
              </a:spcBef>
              <a:buNone/>
            </a:pPr>
            <a:r>
              <a:rPr lang="en-US" sz="2400" dirty="0"/>
              <a:t>      October 15</a:t>
            </a:r>
            <a:r>
              <a:rPr lang="en-US" sz="2400" baseline="30000" dirty="0"/>
              <a:t>th</a:t>
            </a:r>
            <a:r>
              <a:rPr lang="en-US" sz="2400" dirty="0"/>
              <a:t> through December 7</a:t>
            </a:r>
            <a:r>
              <a:rPr lang="en-US" sz="2400" baseline="30000" dirty="0"/>
              <a:t>th</a:t>
            </a:r>
            <a:r>
              <a:rPr lang="en-US" sz="2400" dirty="0"/>
              <a:t> each year </a:t>
            </a:r>
          </a:p>
          <a:p>
            <a:pPr>
              <a:lnSpc>
                <a:spcPct val="100000"/>
              </a:lnSpc>
            </a:pPr>
            <a:r>
              <a:rPr lang="en-US" dirty="0"/>
              <a:t>During the Medicare Advantage Open Enrollment Period (MAOEP)    </a:t>
            </a:r>
          </a:p>
          <a:p>
            <a:pPr marL="0" indent="0">
              <a:lnSpc>
                <a:spcPct val="100000"/>
              </a:lnSpc>
              <a:spcBef>
                <a:spcPts val="0"/>
              </a:spcBef>
              <a:buNone/>
            </a:pPr>
            <a:r>
              <a:rPr lang="en-US" sz="2400" dirty="0"/>
              <a:t>      January 1</a:t>
            </a:r>
            <a:r>
              <a:rPr lang="en-US" sz="2400" baseline="30000" dirty="0"/>
              <a:t>st</a:t>
            </a:r>
            <a:r>
              <a:rPr lang="en-US" sz="2400" dirty="0"/>
              <a:t> through March 31</a:t>
            </a:r>
            <a:r>
              <a:rPr lang="en-US" sz="2400" baseline="30000" dirty="0"/>
              <a:t>st</a:t>
            </a:r>
            <a:r>
              <a:rPr lang="en-US" sz="2400" dirty="0"/>
              <a:t> each year </a:t>
            </a:r>
          </a:p>
          <a:p>
            <a:pPr>
              <a:lnSpc>
                <a:spcPct val="100000"/>
              </a:lnSpc>
            </a:pPr>
            <a:r>
              <a:rPr lang="en-US" dirty="0"/>
              <a:t>Based on a Special Enrollment Period (SEP), but you must qualify    </a:t>
            </a:r>
          </a:p>
          <a:p>
            <a:pPr marL="0" indent="0">
              <a:lnSpc>
                <a:spcPct val="100000"/>
              </a:lnSpc>
              <a:spcBef>
                <a:spcPts val="0"/>
              </a:spcBef>
              <a:buNone/>
            </a:pPr>
            <a:r>
              <a:rPr lang="en-US" sz="2000" dirty="0"/>
              <a:t>       (For example, moving to a different county or state, or qualifying for Extra Help, etc.)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96063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184150"/>
            <a:ext cx="11722812" cy="1325563"/>
          </a:xfrm>
        </p:spPr>
        <p:txBody>
          <a:bodyPr>
            <a:normAutofit/>
          </a:bodyPr>
          <a:lstStyle/>
          <a:p>
            <a:pPr algn="ctr"/>
            <a:r>
              <a:rPr lang="en-US" b="1" dirty="0">
                <a:latin typeface="+mn-lt"/>
              </a:rPr>
              <a:t>Original Medicare vs. Medicare Advantage Plans</a:t>
            </a:r>
          </a:p>
        </p:txBody>
      </p:sp>
      <p:pic>
        <p:nvPicPr>
          <p:cNvPr id="8" name="Content Placeholder 6">
            <a:extLst>
              <a:ext uri="{FF2B5EF4-FFF2-40B4-BE49-F238E27FC236}">
                <a16:creationId xmlns:a16="http://schemas.microsoft.com/office/drawing/2014/main" id="{5B19743B-1FBB-4B25-B7C5-20E8F835FCF7}"/>
              </a:ext>
            </a:extLst>
          </p:cNvPr>
          <p:cNvPicPr>
            <a:picLocks noGrp="1" noChangeAspect="1"/>
          </p:cNvPicPr>
          <p:nvPr>
            <p:ph idx="1"/>
          </p:nvPr>
        </p:nvPicPr>
        <p:blipFill>
          <a:blip r:embed="rId3"/>
          <a:stretch>
            <a:fillRect/>
          </a:stretch>
        </p:blipFill>
        <p:spPr>
          <a:xfrm>
            <a:off x="1877386" y="1161559"/>
            <a:ext cx="8212635" cy="4647885"/>
          </a:xfrm>
          <a:prstGeom prst="rect">
            <a:avLst/>
          </a:prstGeom>
        </p:spPr>
      </p:pic>
    </p:spTree>
    <p:extLst>
      <p:ext uri="{BB962C8B-B14F-4D97-AF65-F5344CB8AC3E}">
        <p14:creationId xmlns:p14="http://schemas.microsoft.com/office/powerpoint/2010/main" val="940469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88900"/>
            <a:ext cx="11722812" cy="1325563"/>
          </a:xfrm>
        </p:spPr>
        <p:txBody>
          <a:bodyPr>
            <a:normAutofit/>
          </a:bodyPr>
          <a:lstStyle/>
          <a:p>
            <a:pPr algn="ctr"/>
            <a:r>
              <a:rPr lang="en-US" b="1" dirty="0">
                <a:latin typeface="+mn-lt"/>
              </a:rPr>
              <a:t>Differences between Medigap Plans and Medicare Advantage Plans</a:t>
            </a:r>
          </a:p>
        </p:txBody>
      </p:sp>
      <p:pic>
        <p:nvPicPr>
          <p:cNvPr id="9" name="table">
            <a:extLst>
              <a:ext uri="{FF2B5EF4-FFF2-40B4-BE49-F238E27FC236}">
                <a16:creationId xmlns:a16="http://schemas.microsoft.com/office/drawing/2014/main" id="{99B1FBD6-ED08-4ABF-8121-5A5C2B2E6906}"/>
              </a:ext>
            </a:extLst>
          </p:cNvPr>
          <p:cNvPicPr>
            <a:picLocks noGrp="1" noChangeAspect="1"/>
          </p:cNvPicPr>
          <p:nvPr>
            <p:ph idx="1"/>
          </p:nvPr>
        </p:nvPicPr>
        <p:blipFill>
          <a:blip r:embed="rId3"/>
          <a:stretch>
            <a:fillRect/>
          </a:stretch>
        </p:blipFill>
        <p:spPr>
          <a:xfrm>
            <a:off x="1352213" y="1377950"/>
            <a:ext cx="9677737" cy="4368386"/>
          </a:xfrm>
          <a:prstGeom prst="rect">
            <a:avLst/>
          </a:prstGeom>
        </p:spPr>
      </p:pic>
    </p:spTree>
    <p:extLst>
      <p:ext uri="{BB962C8B-B14F-4D97-AF65-F5344CB8AC3E}">
        <p14:creationId xmlns:p14="http://schemas.microsoft.com/office/powerpoint/2010/main" val="424992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What is Medicare?</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p:txBody>
          <a:bodyPr>
            <a:normAutofit/>
          </a:bodyPr>
          <a:lstStyle/>
          <a:p>
            <a:pPr>
              <a:lnSpc>
                <a:spcPct val="100000"/>
              </a:lnSpc>
              <a:spcBef>
                <a:spcPts val="0"/>
              </a:spcBef>
            </a:pPr>
            <a:r>
              <a:rPr lang="en-US" sz="3100" dirty="0"/>
              <a:t>Federally-funded individual health insurance program that provides coverage for medically-necessary procedures, services, medical supplies and equipment</a:t>
            </a:r>
          </a:p>
        </p:txBody>
      </p:sp>
    </p:spTree>
    <p:extLst>
      <p:ext uri="{BB962C8B-B14F-4D97-AF65-F5344CB8AC3E}">
        <p14:creationId xmlns:p14="http://schemas.microsoft.com/office/powerpoint/2010/main" val="2141989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279400"/>
            <a:ext cx="11722812" cy="1325563"/>
          </a:xfrm>
        </p:spPr>
        <p:txBody>
          <a:bodyPr>
            <a:normAutofit/>
          </a:bodyPr>
          <a:lstStyle/>
          <a:p>
            <a:pPr algn="ctr"/>
            <a:r>
              <a:rPr lang="en-US" b="1" dirty="0">
                <a:latin typeface="+mn-lt"/>
              </a:rPr>
              <a:t>Medicaid and Medicare Savings Programs</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3392" cy="4205595"/>
          </a:xfrm>
        </p:spPr>
        <p:txBody>
          <a:bodyPr>
            <a:normAutofit fontScale="85000" lnSpcReduction="10000"/>
          </a:bodyPr>
          <a:lstStyle/>
          <a:p>
            <a:pPr>
              <a:lnSpc>
                <a:spcPct val="100000"/>
              </a:lnSpc>
            </a:pPr>
            <a:r>
              <a:rPr lang="en-US" dirty="0"/>
              <a:t>Assistance is available for people with limited incomes and resources/assets</a:t>
            </a:r>
          </a:p>
          <a:p>
            <a:r>
              <a:rPr lang="en-US" dirty="0"/>
              <a:t>Eligibility is determined by the county Department of Social Services (DSS) in </a:t>
            </a:r>
          </a:p>
          <a:p>
            <a:pPr marL="0" indent="0">
              <a:spcBef>
                <a:spcPts val="0"/>
              </a:spcBef>
              <a:buNone/>
            </a:pPr>
            <a:r>
              <a:rPr lang="en-US" dirty="0"/>
              <a:t>     which the person resides</a:t>
            </a:r>
          </a:p>
          <a:p>
            <a:r>
              <a:rPr lang="en-US" dirty="0"/>
              <a:t>In addition to full Medicaid, there are three Medicare Savings Programs (MSPs) </a:t>
            </a:r>
          </a:p>
          <a:p>
            <a:pPr marL="0" indent="0">
              <a:spcBef>
                <a:spcPts val="0"/>
              </a:spcBef>
              <a:buNone/>
            </a:pPr>
            <a:r>
              <a:rPr lang="en-US" dirty="0"/>
              <a:t>     with different levels of assistance, for those who are eligible for Medicare:  QMB,   </a:t>
            </a:r>
          </a:p>
          <a:p>
            <a:pPr marL="0" indent="0">
              <a:spcBef>
                <a:spcPts val="0"/>
              </a:spcBef>
              <a:buNone/>
            </a:pPr>
            <a:r>
              <a:rPr lang="en-US" dirty="0"/>
              <a:t>     SLMB, and QI-1</a:t>
            </a:r>
          </a:p>
          <a:p>
            <a:r>
              <a:rPr lang="en-US" dirty="0"/>
              <a:t>For the Medicare Savings Programs, income determines the level of assistance</a:t>
            </a:r>
          </a:p>
          <a:p>
            <a:r>
              <a:rPr lang="en-US" dirty="0"/>
              <a:t>Assets/resource limits are the same for all three levels</a:t>
            </a:r>
          </a:p>
          <a:p>
            <a:r>
              <a:rPr lang="en-US" dirty="0"/>
              <a:t>Can reduce or eliminate monthly Part A and Part B premiums, deductibles, and </a:t>
            </a:r>
          </a:p>
          <a:p>
            <a:pPr marL="0" indent="0">
              <a:spcBef>
                <a:spcPts val="0"/>
              </a:spcBef>
              <a:buNone/>
            </a:pPr>
            <a:r>
              <a:rPr lang="en-US" dirty="0"/>
              <a:t>     coinsurance amounts</a:t>
            </a:r>
          </a:p>
          <a:p>
            <a:r>
              <a:rPr lang="en-US" dirty="0"/>
              <a:t>Automatic eligibility for Extra Help for any level of Medicaid or MSP</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68185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Does Medicare Cover Preventive Care?</a:t>
            </a:r>
          </a:p>
        </p:txBody>
      </p:sp>
      <p:pic>
        <p:nvPicPr>
          <p:cNvPr id="7" name="Picture 2" descr="Your guide to Medicare preventive services.">
            <a:extLst>
              <a:ext uri="{FF2B5EF4-FFF2-40B4-BE49-F238E27FC236}">
                <a16:creationId xmlns:a16="http://schemas.microsoft.com/office/drawing/2014/main" id="{70DCCB6E-D2AC-4AF7-8B8A-80B03941F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475" y="1690688"/>
            <a:ext cx="3046980" cy="3783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206BE5D-2876-485D-B2DB-03409C0ABF75}"/>
              </a:ext>
            </a:extLst>
          </p:cNvPr>
          <p:cNvPicPr>
            <a:picLocks noChangeAspect="1"/>
          </p:cNvPicPr>
          <p:nvPr/>
        </p:nvPicPr>
        <p:blipFill>
          <a:blip r:embed="rId4"/>
          <a:stretch>
            <a:fillRect/>
          </a:stretch>
        </p:blipFill>
        <p:spPr>
          <a:xfrm>
            <a:off x="5412301" y="2662453"/>
            <a:ext cx="1215231" cy="1103302"/>
          </a:xfrm>
          <a:prstGeom prst="rect">
            <a:avLst/>
          </a:prstGeom>
        </p:spPr>
      </p:pic>
      <p:pic>
        <p:nvPicPr>
          <p:cNvPr id="4" name="Picture 3" descr="A collage of people&#10;&#10;Description automatically generated with medium confidence">
            <a:extLst>
              <a:ext uri="{FF2B5EF4-FFF2-40B4-BE49-F238E27FC236}">
                <a16:creationId xmlns:a16="http://schemas.microsoft.com/office/drawing/2014/main" id="{ED1E0564-A2BB-253E-6D16-F23F31CBEB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446" y="1527790"/>
            <a:ext cx="3036590" cy="3946026"/>
          </a:xfrm>
          <a:prstGeom prst="rect">
            <a:avLst/>
          </a:prstGeom>
        </p:spPr>
      </p:pic>
    </p:spTree>
    <p:extLst>
      <p:ext uri="{BB962C8B-B14F-4D97-AF65-F5344CB8AC3E}">
        <p14:creationId xmlns:p14="http://schemas.microsoft.com/office/powerpoint/2010/main" val="1122447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34593" y="-205150"/>
            <a:ext cx="11722812" cy="1325563"/>
          </a:xfrm>
        </p:spPr>
        <p:txBody>
          <a:bodyPr>
            <a:normAutofit/>
          </a:bodyPr>
          <a:lstStyle/>
          <a:p>
            <a:pPr marL="0" marR="0" algn="ctr">
              <a:spcBef>
                <a:spcPts val="0"/>
              </a:spcBef>
              <a:spcAft>
                <a:spcPts val="0"/>
              </a:spcAft>
            </a:pPr>
            <a:r>
              <a:rPr lang="en-US" b="1" dirty="0">
                <a:solidFill>
                  <a:srgbClr val="000000"/>
                </a:solidFill>
                <a:effectLst/>
                <a:latin typeface="Calibri" panose="020F0502020204030204" pitchFamily="34" charset="0"/>
                <a:ea typeface="Calibri" panose="020F0502020204030204" pitchFamily="34" charset="0"/>
              </a:rPr>
              <a:t>Inflation Reduction Act (IRA) and Medicare</a:t>
            </a:r>
            <a:endParaRPr lang="en-US" dirty="0">
              <a:solidFill>
                <a:srgbClr val="000000"/>
              </a:solidFill>
              <a:effectLst/>
              <a:latin typeface="Calibri" panose="020F0502020204030204" pitchFamily="34" charset="0"/>
              <a:ea typeface="Calibri" panose="020F050202020403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A81A266A-674B-9137-5626-7C993603483F}"/>
              </a:ext>
            </a:extLst>
          </p:cNvPr>
          <p:cNvPicPr>
            <a:picLocks noChangeAspect="1"/>
          </p:cNvPicPr>
          <p:nvPr/>
        </p:nvPicPr>
        <p:blipFill>
          <a:blip r:embed="rId3"/>
          <a:stretch>
            <a:fillRect/>
          </a:stretch>
        </p:blipFill>
        <p:spPr>
          <a:xfrm>
            <a:off x="2271251" y="930979"/>
            <a:ext cx="7235673" cy="3821672"/>
          </a:xfrm>
          <a:prstGeom prst="rect">
            <a:avLst/>
          </a:prstGeom>
        </p:spPr>
      </p:pic>
      <p:sp>
        <p:nvSpPr>
          <p:cNvPr id="6" name="TextBox 5">
            <a:extLst>
              <a:ext uri="{FF2B5EF4-FFF2-40B4-BE49-F238E27FC236}">
                <a16:creationId xmlns:a16="http://schemas.microsoft.com/office/drawing/2014/main" id="{586A8FDA-8452-11DE-36B6-27588D7EE38B}"/>
              </a:ext>
            </a:extLst>
          </p:cNvPr>
          <p:cNvSpPr txBox="1"/>
          <p:nvPr/>
        </p:nvSpPr>
        <p:spPr>
          <a:xfrm>
            <a:off x="341024" y="4752651"/>
            <a:ext cx="11048871" cy="671915"/>
          </a:xfrm>
          <a:prstGeom prst="rect">
            <a:avLst/>
          </a:prstGeom>
          <a:noFill/>
        </p:spPr>
        <p:txBody>
          <a:bodyPr wrap="square">
            <a:spAutoFit/>
          </a:bodyPr>
          <a:lstStyle/>
          <a:p>
            <a:pPr marL="0" marR="0">
              <a:lnSpc>
                <a:spcPct val="107000"/>
              </a:lnSpc>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These provisions will be phased in over a seven-year period, beginning in 2023, and will </a:t>
            </a:r>
            <a:r>
              <a:rPr lang="en-US" b="1" dirty="0">
                <a:latin typeface="Calibri" panose="020F0502020204030204" pitchFamily="34" charset="0"/>
                <a:ea typeface="Calibri" panose="020F0502020204030204" pitchFamily="34" charset="0"/>
                <a:cs typeface="Times New Roman" panose="02020603050405020304" pitchFamily="18" charset="0"/>
              </a:rPr>
              <a:t>be fully phased in </a:t>
            </a:r>
            <a:r>
              <a:rPr lang="en-US" b="1" dirty="0">
                <a:effectLst/>
                <a:latin typeface="Calibri" panose="020F0502020204030204" pitchFamily="34" charset="0"/>
                <a:ea typeface="Calibri" panose="020F0502020204030204" pitchFamily="34" charset="0"/>
                <a:cs typeface="Times New Roman" panose="02020603050405020304" pitchFamily="18" charset="0"/>
              </a:rPr>
              <a:t>in 2029</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751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34594" y="-60786"/>
            <a:ext cx="11722812" cy="1325563"/>
          </a:xfrm>
        </p:spPr>
        <p:txBody>
          <a:bodyPr>
            <a:normAutofit/>
          </a:bodyPr>
          <a:lstStyle/>
          <a:p>
            <a:pPr algn="ctr"/>
            <a:r>
              <a:rPr lang="en-US" b="1" dirty="0">
                <a:solidFill>
                  <a:srgbClr val="000000"/>
                </a:solidFill>
                <a:effectLst/>
                <a:latin typeface="Calibri" panose="020F0502020204030204" pitchFamily="34" charset="0"/>
                <a:ea typeface="Calibri" panose="020F0502020204030204" pitchFamily="34" charset="0"/>
              </a:rPr>
              <a:t>Inflation Reduction Act (IRA) and Medicare</a:t>
            </a:r>
            <a:br>
              <a:rPr lang="en-US" b="1" dirty="0">
                <a:solidFill>
                  <a:srgbClr val="000000"/>
                </a:solidFill>
                <a:effectLst/>
                <a:latin typeface="Calibri" panose="020F0502020204030204" pitchFamily="34" charset="0"/>
                <a:ea typeface="Calibri" panose="020F0502020204030204" pitchFamily="34" charset="0"/>
              </a:rPr>
            </a:br>
            <a:r>
              <a:rPr lang="en-US" sz="3600" b="1" dirty="0">
                <a:solidFill>
                  <a:srgbClr val="000000"/>
                </a:solidFill>
                <a:effectLst/>
                <a:latin typeface="Calibri" panose="020F0502020204030204" pitchFamily="34" charset="0"/>
                <a:ea typeface="Calibri" panose="020F0502020204030204" pitchFamily="34" charset="0"/>
              </a:rPr>
              <a:t>(effective 2023)</a:t>
            </a:r>
            <a:endParaRPr lang="en-US" sz="3600" b="1" dirty="0">
              <a:latin typeface="+mn-lt"/>
            </a:endParaRPr>
          </a:p>
        </p:txBody>
      </p:sp>
      <p:sp>
        <p:nvSpPr>
          <p:cNvPr id="4" name="TextBox 3">
            <a:extLst>
              <a:ext uri="{FF2B5EF4-FFF2-40B4-BE49-F238E27FC236}">
                <a16:creationId xmlns:a16="http://schemas.microsoft.com/office/drawing/2014/main" id="{BE5C4900-8694-98F5-BB13-23E8D26DD1B5}"/>
              </a:ext>
            </a:extLst>
          </p:cNvPr>
          <p:cNvSpPr txBox="1"/>
          <p:nvPr/>
        </p:nvSpPr>
        <p:spPr>
          <a:xfrm>
            <a:off x="762000" y="1187912"/>
            <a:ext cx="10668000" cy="4339650"/>
          </a:xfrm>
          <a:prstGeom prst="rect">
            <a:avLst/>
          </a:prstGeom>
          <a:noFill/>
        </p:spPr>
        <p:txBody>
          <a:bodyPr wrap="square">
            <a:spAutoFit/>
          </a:bodyPr>
          <a:lstStyle/>
          <a:p>
            <a:pPr marL="0" marR="0">
              <a:spcBef>
                <a:spcPts val="0"/>
              </a:spcBef>
              <a:spcAft>
                <a:spcPts val="0"/>
              </a:spcAft>
            </a:pPr>
            <a:r>
              <a:rPr lang="en-US" sz="2300" dirty="0">
                <a:solidFill>
                  <a:srgbClr val="000000"/>
                </a:solidFill>
                <a:effectLst/>
                <a:latin typeface="Calibri" panose="020F0502020204030204" pitchFamily="34" charset="0"/>
                <a:ea typeface="Calibri" panose="020F0502020204030204" pitchFamily="34" charset="0"/>
              </a:rPr>
              <a:t>• Manufacturers of certain Part D drugs will be required to reimburse or rebate   </a:t>
            </a:r>
          </a:p>
          <a:p>
            <a:pPr marL="0" marR="0">
              <a:spcBef>
                <a:spcPts val="0"/>
              </a:spcBef>
              <a:spcAft>
                <a:spcPts val="0"/>
              </a:spcAft>
            </a:pPr>
            <a:r>
              <a:rPr lang="en-US" sz="2300" dirty="0">
                <a:solidFill>
                  <a:srgbClr val="000000"/>
                </a:solidFill>
                <a:latin typeface="Calibri" panose="020F0502020204030204" pitchFamily="34" charset="0"/>
                <a:ea typeface="Calibri" panose="020F0502020204030204" pitchFamily="34" charset="0"/>
              </a:rPr>
              <a:t>   </a:t>
            </a:r>
            <a:r>
              <a:rPr lang="en-US" sz="2300" dirty="0">
                <a:solidFill>
                  <a:srgbClr val="000000"/>
                </a:solidFill>
                <a:effectLst/>
                <a:latin typeface="Calibri" panose="020F0502020204030204" pitchFamily="34" charset="0"/>
                <a:ea typeface="Calibri" panose="020F0502020204030204" pitchFamily="34" charset="0"/>
              </a:rPr>
              <a:t>Medicare if the price of that drug increases faster than the rate of Urban </a:t>
            </a:r>
            <a:r>
              <a:rPr lang="en-US" sz="2300" dirty="0">
                <a:solidFill>
                  <a:srgbClr val="000000"/>
                </a:solidFill>
                <a:latin typeface="Calibri" panose="020F0502020204030204" pitchFamily="34" charset="0"/>
                <a:ea typeface="Calibri" panose="020F0502020204030204" pitchFamily="34" charset="0"/>
              </a:rPr>
              <a:t>C</a:t>
            </a:r>
            <a:r>
              <a:rPr lang="en-US" sz="2300" dirty="0">
                <a:solidFill>
                  <a:srgbClr val="000000"/>
                </a:solidFill>
                <a:effectLst/>
                <a:latin typeface="Calibri" panose="020F0502020204030204" pitchFamily="34" charset="0"/>
                <a:ea typeface="Calibri" panose="020F0502020204030204" pitchFamily="34" charset="0"/>
              </a:rPr>
              <a:t>onsumer  </a:t>
            </a:r>
          </a:p>
          <a:p>
            <a:pPr marL="0" marR="0">
              <a:spcBef>
                <a:spcPts val="0"/>
              </a:spcBef>
              <a:spcAft>
                <a:spcPts val="0"/>
              </a:spcAft>
            </a:pPr>
            <a:r>
              <a:rPr lang="en-US" sz="2300" dirty="0">
                <a:solidFill>
                  <a:srgbClr val="000000"/>
                </a:solidFill>
                <a:latin typeface="Calibri" panose="020F0502020204030204" pitchFamily="34" charset="0"/>
                <a:ea typeface="Calibri" panose="020F0502020204030204" pitchFamily="34" charset="0"/>
              </a:rPr>
              <a:t>   P</a:t>
            </a:r>
            <a:r>
              <a:rPr lang="en-US" sz="2300" dirty="0">
                <a:solidFill>
                  <a:srgbClr val="000000"/>
                </a:solidFill>
                <a:effectLst/>
                <a:latin typeface="Calibri" panose="020F0502020204030204" pitchFamily="34" charset="0"/>
                <a:ea typeface="Calibri" panose="020F0502020204030204" pitchFamily="34" charset="0"/>
              </a:rPr>
              <a:t>rice </a:t>
            </a:r>
            <a:r>
              <a:rPr lang="en-US" sz="2300" dirty="0">
                <a:solidFill>
                  <a:srgbClr val="000000"/>
                </a:solidFill>
                <a:latin typeface="Calibri" panose="020F0502020204030204" pitchFamily="34" charset="0"/>
                <a:ea typeface="Calibri" panose="020F0502020204030204" pitchFamily="34" charset="0"/>
              </a:rPr>
              <a:t>I</a:t>
            </a:r>
            <a:r>
              <a:rPr lang="en-US" sz="2300" dirty="0">
                <a:solidFill>
                  <a:srgbClr val="000000"/>
                </a:solidFill>
                <a:effectLst/>
                <a:latin typeface="Calibri" panose="020F0502020204030204" pitchFamily="34" charset="0"/>
                <a:ea typeface="Calibri" panose="020F0502020204030204" pitchFamily="34" charset="0"/>
              </a:rPr>
              <a:t>ndex (UCPI) inflation. Financial penalties would be levied for non-compliance</a:t>
            </a:r>
          </a:p>
          <a:p>
            <a:pPr marL="83820" marR="0">
              <a:spcBef>
                <a:spcPts val="0"/>
              </a:spcBef>
              <a:spcAft>
                <a:spcPts val="0"/>
              </a:spcAft>
            </a:pPr>
            <a:r>
              <a:rPr lang="en-US" sz="23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2300" dirty="0">
                <a:solidFill>
                  <a:srgbClr val="000000"/>
                </a:solidFill>
                <a:effectLst/>
                <a:latin typeface="Calibri" panose="020F0502020204030204" pitchFamily="34" charset="0"/>
                <a:ea typeface="Calibri" panose="020F0502020204030204" pitchFamily="34" charset="0"/>
              </a:rPr>
              <a:t>• Caps on insulin costs:  Monthly out-of-pocket cost sharing for insulin would be capped </a:t>
            </a:r>
          </a:p>
          <a:p>
            <a:pPr marL="0" marR="0">
              <a:spcBef>
                <a:spcPts val="0"/>
              </a:spcBef>
              <a:spcAft>
                <a:spcPts val="0"/>
              </a:spcAft>
            </a:pPr>
            <a:r>
              <a:rPr lang="en-US" sz="2300" dirty="0">
                <a:solidFill>
                  <a:srgbClr val="000000"/>
                </a:solidFill>
                <a:latin typeface="Calibri" panose="020F0502020204030204" pitchFamily="34" charset="0"/>
                <a:ea typeface="Calibri" panose="020F0502020204030204" pitchFamily="34" charset="0"/>
              </a:rPr>
              <a:t>   </a:t>
            </a:r>
            <a:r>
              <a:rPr lang="en-US" sz="2300" dirty="0">
                <a:solidFill>
                  <a:srgbClr val="000000"/>
                </a:solidFill>
                <a:effectLst/>
                <a:latin typeface="Calibri" panose="020F0502020204030204" pitchFamily="34" charset="0"/>
                <a:ea typeface="Calibri" panose="020F0502020204030204" pitchFamily="34" charset="0"/>
              </a:rPr>
              <a:t>at $35.00, per prescription. This applies to insulin covered by both Medicare Part D </a:t>
            </a:r>
          </a:p>
          <a:p>
            <a:pPr marL="0" marR="0">
              <a:spcBef>
                <a:spcPts val="0"/>
              </a:spcBef>
              <a:spcAft>
                <a:spcPts val="0"/>
              </a:spcAft>
            </a:pPr>
            <a:r>
              <a:rPr lang="en-US" sz="2300" dirty="0">
                <a:solidFill>
                  <a:srgbClr val="000000"/>
                </a:solidFill>
                <a:latin typeface="Calibri" panose="020F0502020204030204" pitchFamily="34" charset="0"/>
                <a:ea typeface="Calibri" panose="020F0502020204030204" pitchFamily="34" charset="0"/>
              </a:rPr>
              <a:t>   </a:t>
            </a:r>
            <a:r>
              <a:rPr lang="en-US" sz="2300" dirty="0">
                <a:solidFill>
                  <a:srgbClr val="000000"/>
                </a:solidFill>
                <a:effectLst/>
                <a:latin typeface="Calibri" panose="020F0502020204030204" pitchFamily="34" charset="0"/>
                <a:ea typeface="Calibri" panose="020F0502020204030204" pitchFamily="34" charset="0"/>
              </a:rPr>
              <a:t>and Part B.  The </a:t>
            </a:r>
            <a:r>
              <a:rPr lang="en-US" sz="2300" b="1" dirty="0">
                <a:solidFill>
                  <a:srgbClr val="000000"/>
                </a:solidFill>
                <a:effectLst/>
                <a:latin typeface="Calibri" panose="020F0502020204030204" pitchFamily="34" charset="0"/>
                <a:ea typeface="Calibri" panose="020F0502020204030204" pitchFamily="34" charset="0"/>
              </a:rPr>
              <a:t>Part D</a:t>
            </a:r>
            <a:r>
              <a:rPr lang="en-US" sz="2300" dirty="0">
                <a:solidFill>
                  <a:srgbClr val="000000"/>
                </a:solidFill>
                <a:effectLst/>
                <a:latin typeface="Calibri" panose="020F0502020204030204" pitchFamily="34" charset="0"/>
                <a:ea typeface="Calibri" panose="020F0502020204030204" pitchFamily="34" charset="0"/>
              </a:rPr>
              <a:t> provision will be effective </a:t>
            </a:r>
            <a:r>
              <a:rPr lang="en-US" sz="2300" b="1" dirty="0">
                <a:solidFill>
                  <a:srgbClr val="000000"/>
                </a:solidFill>
                <a:effectLst/>
                <a:latin typeface="Calibri" panose="020F0502020204030204" pitchFamily="34" charset="0"/>
                <a:ea typeface="Calibri" panose="020F0502020204030204" pitchFamily="34" charset="0"/>
              </a:rPr>
              <a:t>January 1, 2023</a:t>
            </a:r>
            <a:r>
              <a:rPr lang="en-US" sz="2300" dirty="0">
                <a:solidFill>
                  <a:srgbClr val="000000"/>
                </a:solidFill>
                <a:effectLst/>
                <a:latin typeface="Calibri" panose="020F0502020204030204" pitchFamily="34" charset="0"/>
                <a:ea typeface="Calibri" panose="020F0502020204030204" pitchFamily="34" charset="0"/>
              </a:rPr>
              <a:t>, and the Medicare </a:t>
            </a:r>
          </a:p>
          <a:p>
            <a:pPr marL="0" marR="0">
              <a:spcBef>
                <a:spcPts val="0"/>
              </a:spcBef>
              <a:spcAft>
                <a:spcPts val="0"/>
              </a:spcAft>
            </a:pPr>
            <a:r>
              <a:rPr lang="en-US" sz="2300" b="1" dirty="0">
                <a:solidFill>
                  <a:srgbClr val="000000"/>
                </a:solidFill>
                <a:latin typeface="Calibri" panose="020F0502020204030204" pitchFamily="34" charset="0"/>
                <a:ea typeface="Calibri" panose="020F0502020204030204" pitchFamily="34" charset="0"/>
              </a:rPr>
              <a:t>   </a:t>
            </a:r>
            <a:r>
              <a:rPr lang="en-US" sz="2300" b="1" dirty="0">
                <a:solidFill>
                  <a:srgbClr val="000000"/>
                </a:solidFill>
                <a:effectLst/>
                <a:latin typeface="Calibri" panose="020F0502020204030204" pitchFamily="34" charset="0"/>
                <a:ea typeface="Calibri" panose="020F0502020204030204" pitchFamily="34" charset="0"/>
              </a:rPr>
              <a:t>Part B</a:t>
            </a:r>
            <a:r>
              <a:rPr lang="en-US" sz="2300" dirty="0">
                <a:solidFill>
                  <a:srgbClr val="000000"/>
                </a:solidFill>
                <a:effectLst/>
                <a:latin typeface="Calibri" panose="020F0502020204030204" pitchFamily="34" charset="0"/>
                <a:ea typeface="Calibri" panose="020F0502020204030204" pitchFamily="34" charset="0"/>
              </a:rPr>
              <a:t> provision will be effective </a:t>
            </a:r>
            <a:r>
              <a:rPr lang="en-US" sz="2300" b="1" dirty="0">
                <a:solidFill>
                  <a:srgbClr val="000000"/>
                </a:solidFill>
                <a:effectLst/>
                <a:latin typeface="Calibri" panose="020F0502020204030204" pitchFamily="34" charset="0"/>
                <a:ea typeface="Calibri" panose="020F0502020204030204" pitchFamily="34" charset="0"/>
              </a:rPr>
              <a:t>July 1, 2023</a:t>
            </a:r>
            <a:r>
              <a:rPr lang="en-US" sz="2300" dirty="0">
                <a:solidFill>
                  <a:srgbClr val="000000"/>
                </a:solidFill>
                <a:effectLst/>
                <a:latin typeface="Calibri" panose="020F0502020204030204" pitchFamily="34" charset="0"/>
                <a:ea typeface="Calibri" panose="020F0502020204030204" pitchFamily="34" charset="0"/>
              </a:rPr>
              <a:t> </a:t>
            </a:r>
          </a:p>
          <a:p>
            <a:pPr marL="83820" marR="0">
              <a:spcBef>
                <a:spcPts val="0"/>
              </a:spcBef>
              <a:spcAft>
                <a:spcPts val="0"/>
              </a:spcAft>
            </a:pPr>
            <a:r>
              <a:rPr lang="en-US" sz="23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2300" dirty="0">
                <a:solidFill>
                  <a:srgbClr val="000000"/>
                </a:solidFill>
                <a:effectLst/>
                <a:latin typeface="Calibri" panose="020F0502020204030204" pitchFamily="34" charset="0"/>
                <a:ea typeface="Calibri" panose="020F0502020204030204" pitchFamily="34" charset="0"/>
              </a:rPr>
              <a:t>• Eliminates cost sharing for adult vaccines covered under Medicare Part D that are </a:t>
            </a:r>
          </a:p>
          <a:p>
            <a:pPr marL="0" marR="0">
              <a:spcBef>
                <a:spcPts val="0"/>
              </a:spcBef>
              <a:spcAft>
                <a:spcPts val="0"/>
              </a:spcAft>
            </a:pPr>
            <a:r>
              <a:rPr lang="en-US" sz="2300" dirty="0">
                <a:solidFill>
                  <a:srgbClr val="000000"/>
                </a:solidFill>
                <a:latin typeface="Calibri" panose="020F0502020204030204" pitchFamily="34" charset="0"/>
                <a:ea typeface="Calibri" panose="020F0502020204030204" pitchFamily="34" charset="0"/>
              </a:rPr>
              <a:t>   </a:t>
            </a:r>
            <a:r>
              <a:rPr lang="en-US" sz="2300" dirty="0">
                <a:solidFill>
                  <a:srgbClr val="000000"/>
                </a:solidFill>
                <a:effectLst/>
                <a:latin typeface="Calibri" panose="020F0502020204030204" pitchFamily="34" charset="0"/>
                <a:ea typeface="Calibri" panose="020F0502020204030204" pitchFamily="34" charset="0"/>
              </a:rPr>
              <a:t>recommended by the Advisory Committee on Immunization Practices (ACIP).  The </a:t>
            </a:r>
          </a:p>
          <a:p>
            <a:pPr marL="0" marR="0">
              <a:spcBef>
                <a:spcPts val="0"/>
              </a:spcBef>
              <a:spcAft>
                <a:spcPts val="0"/>
              </a:spcAft>
            </a:pPr>
            <a:r>
              <a:rPr lang="en-US" sz="2300" dirty="0">
                <a:solidFill>
                  <a:srgbClr val="000000"/>
                </a:solidFill>
                <a:latin typeface="Calibri" panose="020F0502020204030204" pitchFamily="34" charset="0"/>
                <a:ea typeface="Calibri" panose="020F0502020204030204" pitchFamily="34" charset="0"/>
              </a:rPr>
              <a:t>   </a:t>
            </a:r>
            <a:r>
              <a:rPr lang="en-US" sz="2300" dirty="0">
                <a:solidFill>
                  <a:srgbClr val="000000"/>
                </a:solidFill>
                <a:effectLst/>
                <a:latin typeface="Calibri" panose="020F0502020204030204" pitchFamily="34" charset="0"/>
                <a:ea typeface="Calibri" panose="020F0502020204030204" pitchFamily="34" charset="0"/>
              </a:rPr>
              <a:t>vaccine must be on the Part C or Part D Plan’s formulary in order to be covered</a:t>
            </a:r>
          </a:p>
        </p:txBody>
      </p:sp>
    </p:spTree>
    <p:extLst>
      <p:ext uri="{BB962C8B-B14F-4D97-AF65-F5344CB8AC3E}">
        <p14:creationId xmlns:p14="http://schemas.microsoft.com/office/powerpoint/2010/main" val="288006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212725"/>
            <a:ext cx="7601270" cy="1325563"/>
          </a:xfrm>
        </p:spPr>
        <p:txBody>
          <a:bodyPr>
            <a:normAutofit/>
          </a:bodyPr>
          <a:lstStyle/>
          <a:p>
            <a:pPr algn="ctr"/>
            <a:r>
              <a:rPr lang="en-US" b="1" dirty="0">
                <a:latin typeface="+mn-lt"/>
              </a:rPr>
              <a:t>NC Senior Medicare Patrol (NCSMP) Program</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920262" y="1600645"/>
            <a:ext cx="10515600" cy="4351338"/>
          </a:xfrm>
        </p:spPr>
        <p:txBody>
          <a:bodyPr>
            <a:normAutofit/>
          </a:bodyPr>
          <a:lstStyle/>
          <a:p>
            <a:pPr marL="0" indent="0" eaLnBrk="1" hangingPunct="1">
              <a:buNone/>
              <a:defRPr/>
            </a:pPr>
            <a:r>
              <a:rPr lang="en-US" altLang="en-US" sz="2800" dirty="0">
                <a:latin typeface="Calibri" panose="020F0502020204030204" pitchFamily="34" charset="0"/>
                <a:cs typeface="Calibri" panose="020F0502020204030204" pitchFamily="34" charset="0"/>
              </a:rPr>
              <a:t>The goal of the NCSMP program is to empower all Medicare beneficiaries to prevent health care fraud, waste and abuse through education and outreach.  NCSMP Counselors are comprised of retired professionals, senior citizens and partnering human service agencies staff.  Their mission is to provide education about Medicare error(s), fraud, waste and abuse.</a:t>
            </a:r>
          </a:p>
          <a:p>
            <a:pPr marL="0" indent="0" eaLnBrk="1" hangingPunct="1">
              <a:buNone/>
              <a:defRPr/>
            </a:pPr>
            <a:endParaRPr lang="en-US" altLang="en-US" sz="2000" dirty="0">
              <a:latin typeface="Calibri" panose="020F0502020204030204" pitchFamily="34" charset="0"/>
              <a:cs typeface="Calibri" panose="020F0502020204030204" pitchFamily="34" charset="0"/>
            </a:endParaRPr>
          </a:p>
          <a:p>
            <a:pPr marL="0" indent="0" eaLnBrk="1" hangingPunct="1">
              <a:buNone/>
              <a:defRPr/>
            </a:pPr>
            <a:r>
              <a:rPr lang="en-US" altLang="en-US" sz="2800" dirty="0">
                <a:latin typeface="Calibri" panose="020F0502020204030204" pitchFamily="34" charset="0"/>
                <a:cs typeface="Calibri" panose="020F0502020204030204" pitchFamily="34" charset="0"/>
              </a:rPr>
              <a:t>All SHIIP Counselors are cross trained to be NCSMP Counselors.  Their goal is to educate beneficiaries within their communities to </a:t>
            </a:r>
            <a:r>
              <a:rPr lang="en-US" altLang="en-US" sz="3200" b="1" dirty="0">
                <a:solidFill>
                  <a:srgbClr val="0F647B"/>
                </a:solidFill>
                <a:latin typeface="Calibri" panose="020F0502020204030204" pitchFamily="34" charset="0"/>
                <a:cs typeface="Calibri" panose="020F0502020204030204" pitchFamily="34" charset="0"/>
              </a:rPr>
              <a:t>PROTECT</a:t>
            </a:r>
            <a:r>
              <a:rPr lang="en-US" altLang="en-US" sz="2800" dirty="0">
                <a:latin typeface="Calibri" panose="020F0502020204030204" pitchFamily="34" charset="0"/>
                <a:cs typeface="Calibri" panose="020F0502020204030204" pitchFamily="34" charset="0"/>
              </a:rPr>
              <a:t>, </a:t>
            </a:r>
            <a:r>
              <a:rPr lang="en-US" altLang="en-US" sz="3200" b="1" dirty="0">
                <a:solidFill>
                  <a:srgbClr val="0F647B"/>
                </a:solidFill>
                <a:latin typeface="Calibri" panose="020F0502020204030204" pitchFamily="34" charset="0"/>
                <a:cs typeface="Calibri" panose="020F0502020204030204" pitchFamily="34" charset="0"/>
              </a:rPr>
              <a:t>DETECT</a:t>
            </a:r>
            <a:r>
              <a:rPr lang="en-US" altLang="en-US" sz="2800" b="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and </a:t>
            </a:r>
            <a:r>
              <a:rPr lang="en-US" altLang="en-US" sz="3200" b="1" dirty="0">
                <a:solidFill>
                  <a:srgbClr val="0F647B"/>
                </a:solidFill>
                <a:latin typeface="Calibri" panose="020F0502020204030204" pitchFamily="34" charset="0"/>
                <a:cs typeface="Calibri" panose="020F0502020204030204" pitchFamily="34" charset="0"/>
              </a:rPr>
              <a:t>REPORT</a:t>
            </a:r>
            <a:r>
              <a:rPr lang="en-US" altLang="en-US" sz="2800" dirty="0">
                <a:latin typeface="Calibri" panose="020F0502020204030204" pitchFamily="34" charset="0"/>
                <a:cs typeface="Calibri" panose="020F0502020204030204" pitchFamily="34" charset="0"/>
              </a:rPr>
              <a:t> Medicare fraud, waste and abuse.</a:t>
            </a:r>
          </a:p>
          <a:p>
            <a:endParaRPr lang="en-US" dirty="0"/>
          </a:p>
          <a:p>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93FE17C1-C2B5-44D4-A282-A2F88E35F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077" y="287904"/>
            <a:ext cx="2242916" cy="1325563"/>
          </a:xfrm>
          <a:prstGeom prst="rect">
            <a:avLst/>
          </a:prstGeom>
        </p:spPr>
      </p:pic>
    </p:spTree>
    <p:extLst>
      <p:ext uri="{BB962C8B-B14F-4D97-AF65-F5344CB8AC3E}">
        <p14:creationId xmlns:p14="http://schemas.microsoft.com/office/powerpoint/2010/main" val="78023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7884415" cy="1325563"/>
          </a:xfrm>
        </p:spPr>
        <p:txBody>
          <a:bodyPr>
            <a:normAutofit/>
          </a:bodyPr>
          <a:lstStyle/>
          <a:p>
            <a:pPr algn="ctr"/>
            <a:r>
              <a:rPr lang="en-US" b="1" dirty="0">
                <a:latin typeface="+mn-lt"/>
              </a:rPr>
              <a:t>NC Senior Medicare Patrol (NCSMP) Program</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917191"/>
            <a:ext cx="10515600" cy="4351338"/>
          </a:xfrm>
        </p:spPr>
        <p:txBody>
          <a:bodyPr>
            <a:normAutofit/>
          </a:bodyPr>
          <a:lstStyle/>
          <a:p>
            <a:pPr marL="0" indent="0" algn="ctr">
              <a:lnSpc>
                <a:spcPct val="100000"/>
              </a:lnSpc>
              <a:spcBef>
                <a:spcPts val="0"/>
              </a:spcBef>
              <a:buNone/>
            </a:pPr>
            <a:r>
              <a:rPr lang="en-US" altLang="en-US" sz="3400" b="1" dirty="0">
                <a:solidFill>
                  <a:srgbClr val="0F647B"/>
                </a:solidFill>
                <a:latin typeface="Calibri" panose="020F0502020204030204" pitchFamily="34" charset="0"/>
                <a:cs typeface="Calibri" panose="020F0502020204030204" pitchFamily="34" charset="0"/>
              </a:rPr>
              <a:t>$68 billion is lost each year to Medicare fraud nationally</a:t>
            </a:r>
          </a:p>
          <a:p>
            <a:pPr marL="0" indent="0" algn="ctr">
              <a:lnSpc>
                <a:spcPct val="100000"/>
              </a:lnSpc>
              <a:spcBef>
                <a:spcPts val="0"/>
              </a:spcBef>
              <a:buNone/>
            </a:pPr>
            <a:endParaRPr lang="en-US" altLang="en-US" sz="2000" b="1" dirty="0">
              <a:solidFill>
                <a:srgbClr val="0F647B"/>
              </a:solidFill>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b="1" dirty="0">
                <a:solidFill>
                  <a:srgbClr val="0F647B"/>
                </a:solidFill>
                <a:latin typeface="Calibri" panose="020F0502020204030204" pitchFamily="34" charset="0"/>
                <a:cs typeface="Calibri" panose="020F0502020204030204" pitchFamily="34" charset="0"/>
              </a:rPr>
              <a:t> </a:t>
            </a:r>
            <a:r>
              <a:rPr lang="en-US" sz="3400" b="1" dirty="0">
                <a:solidFill>
                  <a:srgbClr val="0F647B"/>
                </a:solidFill>
                <a:latin typeface="Calibri" panose="020F0502020204030204" pitchFamily="34" charset="0"/>
                <a:cs typeface="Calibri" panose="020F0502020204030204" pitchFamily="34" charset="0"/>
              </a:rPr>
              <a:t>PROTECT</a:t>
            </a:r>
            <a:r>
              <a:rPr lang="en-US" sz="3200" b="1" dirty="0">
                <a:solidFill>
                  <a:srgbClr val="0F647B"/>
                </a:solidFill>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yourself against Medicare fraud</a:t>
            </a:r>
          </a:p>
          <a:p>
            <a:pPr marL="0" indent="0" algn="ctr">
              <a:lnSpc>
                <a:spcPct val="100000"/>
              </a:lnSpc>
              <a:spcBef>
                <a:spcPts val="0"/>
              </a:spcBef>
              <a:buNone/>
            </a:pPr>
            <a:endParaRPr lang="en-US" sz="2000" b="1" dirty="0">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sz="3400" b="1" dirty="0">
                <a:solidFill>
                  <a:srgbClr val="0F647B"/>
                </a:solidFill>
                <a:latin typeface="Calibri" panose="020F0502020204030204" pitchFamily="34" charset="0"/>
                <a:cs typeface="Calibri" panose="020F0502020204030204" pitchFamily="34" charset="0"/>
              </a:rPr>
              <a:t>DETECT</a:t>
            </a:r>
            <a:r>
              <a:rPr lang="en-US" sz="3200" b="1" dirty="0">
                <a:solidFill>
                  <a:srgbClr val="0F647B"/>
                </a:solidFill>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potential Medicare fraud, errors and abuse</a:t>
            </a:r>
          </a:p>
          <a:p>
            <a:pPr marL="0" indent="0" algn="ctr">
              <a:lnSpc>
                <a:spcPct val="100000"/>
              </a:lnSpc>
              <a:spcBef>
                <a:spcPts val="0"/>
              </a:spcBef>
              <a:buNone/>
            </a:pPr>
            <a:endParaRPr lang="en-US" sz="2000" b="1" dirty="0">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sz="3400" b="1" dirty="0">
                <a:solidFill>
                  <a:srgbClr val="0F647B"/>
                </a:solidFill>
                <a:latin typeface="Calibri" panose="020F0502020204030204" pitchFamily="34" charset="0"/>
                <a:cs typeface="Calibri" panose="020F0502020204030204" pitchFamily="34" charset="0"/>
              </a:rPr>
              <a:t>REPORT</a:t>
            </a:r>
            <a:r>
              <a:rPr lang="en-US" sz="3200" b="1" dirty="0">
                <a:solidFill>
                  <a:srgbClr val="0F647B"/>
                </a:solidFill>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suspected Medicare fraud, errors and abuse </a:t>
            </a:r>
          </a:p>
          <a:p>
            <a:pPr marL="0" indent="0" algn="ctr">
              <a:lnSpc>
                <a:spcPct val="100000"/>
              </a:lnSpc>
              <a:spcBef>
                <a:spcPts val="0"/>
              </a:spcBef>
              <a:buNone/>
            </a:pPr>
            <a:r>
              <a:rPr lang="en-US" sz="2800" b="1" dirty="0">
                <a:latin typeface="Calibri" panose="020F0502020204030204" pitchFamily="34" charset="0"/>
                <a:cs typeface="Calibri" panose="020F0502020204030204" pitchFamily="34" charset="0"/>
              </a:rPr>
              <a:t>to NCSMP at 855-408-1212</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47A7AE21-DBCD-418F-A2A1-255FDFF2E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077" y="287904"/>
            <a:ext cx="2242916" cy="1325563"/>
          </a:xfrm>
          <a:prstGeom prst="rect">
            <a:avLst/>
          </a:prstGeom>
        </p:spPr>
      </p:pic>
    </p:spTree>
    <p:extLst>
      <p:ext uri="{BB962C8B-B14F-4D97-AF65-F5344CB8AC3E}">
        <p14:creationId xmlns:p14="http://schemas.microsoft.com/office/powerpoint/2010/main" val="3018159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07975"/>
            <a:ext cx="11722812" cy="1325563"/>
          </a:xfrm>
        </p:spPr>
        <p:txBody>
          <a:bodyPr>
            <a:normAutofit/>
          </a:bodyPr>
          <a:lstStyle/>
          <a:p>
            <a:pPr algn="ctr"/>
            <a:r>
              <a:rPr lang="en-US" b="1" dirty="0">
                <a:latin typeface="+mn-lt"/>
              </a:rPr>
              <a:t>Medicare.gov</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22677"/>
            <a:ext cx="10515600" cy="4351338"/>
          </a:xfrm>
        </p:spPr>
        <p:txBody>
          <a:bodyPr>
            <a:normAutofit fontScale="92500"/>
          </a:bodyPr>
          <a:lstStyle/>
          <a:p>
            <a:pPr marL="0" indent="0">
              <a:buNone/>
            </a:pPr>
            <a:r>
              <a:rPr lang="en-US" dirty="0"/>
              <a:t>When you visit Medicare.gov, you will be able to:</a:t>
            </a:r>
          </a:p>
          <a:p>
            <a:pPr lvl="1"/>
            <a:r>
              <a:rPr lang="en-US" dirty="0"/>
              <a:t>Find information about Medicare health and drug Plans in your area,    </a:t>
            </a:r>
          </a:p>
          <a:p>
            <a:pPr marL="457200" lvl="1" indent="0">
              <a:spcBef>
                <a:spcPts val="0"/>
              </a:spcBef>
              <a:buNone/>
            </a:pPr>
            <a:r>
              <a:rPr lang="en-US" dirty="0"/>
              <a:t>      including the costs related and the services provided</a:t>
            </a:r>
          </a:p>
          <a:p>
            <a:pPr lvl="1"/>
            <a:r>
              <a:rPr lang="en-US" dirty="0"/>
              <a:t>Find Medicare-participating doctors and/or other healthcare providers and suppliers</a:t>
            </a:r>
          </a:p>
          <a:p>
            <a:pPr lvl="1"/>
            <a:r>
              <a:rPr lang="en-US" dirty="0"/>
              <a:t>See the benefits and services covered by Medicare, including preventive services </a:t>
            </a:r>
          </a:p>
          <a:p>
            <a:pPr lvl="1"/>
            <a:r>
              <a:rPr lang="en-US" dirty="0"/>
              <a:t>Find Medicare Appeals information and forms</a:t>
            </a:r>
          </a:p>
          <a:p>
            <a:pPr lvl="1"/>
            <a:r>
              <a:rPr lang="en-US" dirty="0"/>
              <a:t>Find information about the quality of care provided by Plans, nursing homes, </a:t>
            </a:r>
          </a:p>
          <a:p>
            <a:pPr marL="457200" lvl="1" indent="0">
              <a:spcBef>
                <a:spcPts val="0"/>
              </a:spcBef>
              <a:buNone/>
            </a:pPr>
            <a:r>
              <a:rPr lang="en-US" dirty="0"/>
              <a:t>      hospitals, doctors, home health agencies, dialysis facilities, hospice providers,    </a:t>
            </a:r>
          </a:p>
          <a:p>
            <a:pPr marL="457200" lvl="1" indent="0">
              <a:spcBef>
                <a:spcPts val="0"/>
              </a:spcBef>
              <a:buNone/>
            </a:pPr>
            <a:r>
              <a:rPr lang="en-US" dirty="0"/>
              <a:t>      inpatient rehabilitation facilities and long-term care hospitals</a:t>
            </a:r>
          </a:p>
          <a:p>
            <a:pPr lvl="1"/>
            <a:r>
              <a:rPr lang="en-US" dirty="0"/>
              <a:t>Find additional resources, including important and helpful websites and phone </a:t>
            </a:r>
          </a:p>
          <a:p>
            <a:pPr marL="457200" lvl="1" indent="0">
              <a:spcBef>
                <a:spcPts val="0"/>
              </a:spcBef>
              <a:buNone/>
            </a:pPr>
            <a:r>
              <a:rPr lang="en-US" dirty="0"/>
              <a:t>      numbers</a:t>
            </a:r>
          </a:p>
          <a:p>
            <a:endParaRPr lang="en-US" dirty="0"/>
          </a:p>
        </p:txBody>
      </p:sp>
      <p:pic>
        <p:nvPicPr>
          <p:cNvPr id="4" name="Picture 3">
            <a:extLst>
              <a:ext uri="{FF2B5EF4-FFF2-40B4-BE49-F238E27FC236}">
                <a16:creationId xmlns:a16="http://schemas.microsoft.com/office/drawing/2014/main" id="{288751AB-11A3-4AF0-B317-18CA221B2B83}"/>
              </a:ext>
            </a:extLst>
          </p:cNvPr>
          <p:cNvPicPr>
            <a:picLocks noChangeAspect="1"/>
          </p:cNvPicPr>
          <p:nvPr/>
        </p:nvPicPr>
        <p:blipFill>
          <a:blip r:embed="rId3"/>
          <a:stretch>
            <a:fillRect/>
          </a:stretch>
        </p:blipFill>
        <p:spPr>
          <a:xfrm>
            <a:off x="10595198" y="3109115"/>
            <a:ext cx="455306" cy="396441"/>
          </a:xfrm>
          <a:prstGeom prst="rect">
            <a:avLst/>
          </a:prstGeom>
        </p:spPr>
      </p:pic>
    </p:spTree>
    <p:extLst>
      <p:ext uri="{BB962C8B-B14F-4D97-AF65-F5344CB8AC3E}">
        <p14:creationId xmlns:p14="http://schemas.microsoft.com/office/powerpoint/2010/main" val="2663001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Medicare.gov Account</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lnSpcReduction="10000"/>
          </a:bodyPr>
          <a:lstStyle/>
          <a:p>
            <a:pPr marL="0" indent="0">
              <a:buNone/>
            </a:pPr>
            <a:r>
              <a:rPr lang="en-US" dirty="0"/>
              <a:t>If you create a Medicare.gov account, you will be able to:</a:t>
            </a:r>
          </a:p>
          <a:p>
            <a:pPr lvl="1"/>
            <a:r>
              <a:rPr lang="en-US" dirty="0"/>
              <a:t>Add prescriptions and pharmacies to help you better compare health and </a:t>
            </a:r>
          </a:p>
          <a:p>
            <a:pPr marL="457200" lvl="1" indent="0">
              <a:spcBef>
                <a:spcPts val="0"/>
              </a:spcBef>
              <a:buNone/>
            </a:pPr>
            <a:r>
              <a:rPr lang="en-US" dirty="0"/>
              <a:t>     drug Plans in your area</a:t>
            </a:r>
          </a:p>
          <a:p>
            <a:pPr lvl="1"/>
            <a:r>
              <a:rPr lang="en-US" dirty="0"/>
              <a:t>Sign up to go paperless – receive your yearly “Medicare and You” handbook </a:t>
            </a:r>
          </a:p>
          <a:p>
            <a:pPr marL="457200" lvl="1" indent="0">
              <a:spcBef>
                <a:spcPts val="0"/>
              </a:spcBef>
              <a:buNone/>
            </a:pPr>
            <a:r>
              <a:rPr lang="en-US" dirty="0"/>
              <a:t>     and Medicare Summary Notices (MSNs) electronically</a:t>
            </a:r>
          </a:p>
          <a:p>
            <a:pPr lvl="1"/>
            <a:r>
              <a:rPr lang="en-US" dirty="0"/>
              <a:t>View your Original Medicare (Part A and Part B) claims as soon as they are </a:t>
            </a:r>
          </a:p>
          <a:p>
            <a:pPr marL="457200" lvl="1" indent="0">
              <a:spcBef>
                <a:spcPts val="0"/>
              </a:spcBef>
              <a:buNone/>
            </a:pPr>
            <a:r>
              <a:rPr lang="en-US" dirty="0"/>
              <a:t>     processed</a:t>
            </a:r>
          </a:p>
          <a:p>
            <a:pPr lvl="1"/>
            <a:r>
              <a:rPr lang="en-US" dirty="0"/>
              <a:t>Print a copy of your Original Medicare card</a:t>
            </a:r>
          </a:p>
          <a:p>
            <a:pPr lvl="1"/>
            <a:r>
              <a:rPr lang="en-US" dirty="0"/>
              <a:t>See a calendar of preventive services that you are eligible to receive under </a:t>
            </a:r>
          </a:p>
          <a:p>
            <a:pPr marL="457200" lvl="1" indent="0">
              <a:spcBef>
                <a:spcPts val="0"/>
              </a:spcBef>
              <a:buNone/>
            </a:pPr>
            <a:r>
              <a:rPr lang="en-US" dirty="0"/>
              <a:t>     Original Medicare (Part B)</a:t>
            </a:r>
          </a:p>
          <a:p>
            <a:pPr lvl="1"/>
            <a:r>
              <a:rPr lang="en-US" dirty="0"/>
              <a:t>Learn about your Medicare premiums and pay them online if you receive a </a:t>
            </a:r>
          </a:p>
          <a:p>
            <a:pPr marL="457200" lvl="1" indent="0">
              <a:spcBef>
                <a:spcPts val="0"/>
              </a:spcBef>
              <a:buNone/>
            </a:pPr>
            <a:r>
              <a:rPr lang="en-US" dirty="0"/>
              <a:t>     statement</a:t>
            </a:r>
          </a:p>
          <a:p>
            <a:endParaRPr lang="en-US" dirty="0"/>
          </a:p>
          <a:p>
            <a:endParaRPr lang="en-US" dirty="0"/>
          </a:p>
          <a:p>
            <a:endParaRPr lang="en-US" dirty="0"/>
          </a:p>
        </p:txBody>
      </p:sp>
    </p:spTree>
    <p:extLst>
      <p:ext uri="{BB962C8B-B14F-4D97-AF65-F5344CB8AC3E}">
        <p14:creationId xmlns:p14="http://schemas.microsoft.com/office/powerpoint/2010/main" val="1657281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Interested in Becoming a SHIIP Volunteer?</a:t>
            </a:r>
          </a:p>
        </p:txBody>
      </p:sp>
      <p:pic>
        <p:nvPicPr>
          <p:cNvPr id="8" name="Picture 7" descr="Text&#10;&#10;Description automatically generated">
            <a:extLst>
              <a:ext uri="{FF2B5EF4-FFF2-40B4-BE49-F238E27FC236}">
                <a16:creationId xmlns:a16="http://schemas.microsoft.com/office/drawing/2014/main" id="{D3F1D67E-1B92-4C57-8A01-8BDA9AE97F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89290" y="1425369"/>
            <a:ext cx="5064535" cy="3554814"/>
          </a:xfrm>
          <a:prstGeom prst="rect">
            <a:avLst/>
          </a:prstGeom>
        </p:spPr>
      </p:pic>
      <p:pic>
        <p:nvPicPr>
          <p:cNvPr id="10" name="Picture 2" descr="SHIIP Volunteer">
            <a:extLst>
              <a:ext uri="{FF2B5EF4-FFF2-40B4-BE49-F238E27FC236}">
                <a16:creationId xmlns:a16="http://schemas.microsoft.com/office/drawing/2014/main" id="{09ADBE3E-5AA7-47D6-A688-EA2B2EF973B3}"/>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61655" y="1638299"/>
            <a:ext cx="4374139" cy="3289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C2C690-13FA-ED11-4553-9DBF2162885A}"/>
              </a:ext>
            </a:extLst>
          </p:cNvPr>
          <p:cNvSpPr txBox="1"/>
          <p:nvPr/>
        </p:nvSpPr>
        <p:spPr>
          <a:xfrm>
            <a:off x="2352368" y="5098174"/>
            <a:ext cx="7034981" cy="523220"/>
          </a:xfrm>
          <a:prstGeom prst="rect">
            <a:avLst/>
          </a:prstGeom>
          <a:noFill/>
        </p:spPr>
        <p:txBody>
          <a:bodyPr wrap="square" rtlCol="0">
            <a:spAutoFit/>
          </a:bodyPr>
          <a:lstStyle/>
          <a:p>
            <a:r>
              <a:rPr lang="en-US" sz="2800" b="1" dirty="0"/>
              <a:t>Contact your county’s SHIIP Coordinating Site</a:t>
            </a:r>
          </a:p>
        </p:txBody>
      </p:sp>
    </p:spTree>
    <p:extLst>
      <p:ext uri="{BB962C8B-B14F-4D97-AF65-F5344CB8AC3E}">
        <p14:creationId xmlns:p14="http://schemas.microsoft.com/office/powerpoint/2010/main" val="1784598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614303" cy="1022517"/>
          </a:xfrm>
        </p:spPr>
        <p:txBody>
          <a:bodyPr>
            <a:normAutofit/>
          </a:bodyPr>
          <a:lstStyle/>
          <a:p>
            <a:pPr algn="ctr"/>
            <a:r>
              <a:rPr lang="en-US" b="1" dirty="0">
                <a:latin typeface="+mn-lt"/>
              </a:rPr>
              <a:t>Where Can You Get Help?</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a:bodyPr>
          <a:lstStyle/>
          <a:p>
            <a:pPr>
              <a:lnSpc>
                <a:spcPct val="100000"/>
              </a:lnSpc>
              <a:spcBef>
                <a:spcPts val="0"/>
              </a:spcBef>
            </a:pPr>
            <a:r>
              <a:rPr lang="en-US" b="1" dirty="0"/>
              <a:t>Seniors’ Health Insurance Information Program (SHIIP) and </a:t>
            </a:r>
          </a:p>
          <a:p>
            <a:pPr marL="0" indent="0">
              <a:lnSpc>
                <a:spcPct val="100000"/>
              </a:lnSpc>
              <a:spcBef>
                <a:spcPts val="0"/>
              </a:spcBef>
              <a:buNone/>
            </a:pPr>
            <a:r>
              <a:rPr lang="en-US" b="1" dirty="0"/>
              <a:t>   North Carolina Senior Medicare Patrol (NCSMP)</a:t>
            </a:r>
          </a:p>
          <a:p>
            <a:pPr marL="457200" lvl="1" indent="0">
              <a:lnSpc>
                <a:spcPct val="100000"/>
              </a:lnSpc>
              <a:spcBef>
                <a:spcPts val="0"/>
              </a:spcBef>
              <a:buNone/>
            </a:pPr>
            <a:r>
              <a:rPr lang="en-US" dirty="0"/>
              <a:t>855-408-1212 (toll free)   Monday through Friday, 8 AM until 5 PM</a:t>
            </a:r>
          </a:p>
          <a:p>
            <a:pPr marL="457200" lvl="1" indent="0">
              <a:lnSpc>
                <a:spcPct val="100000"/>
              </a:lnSpc>
              <a:spcBef>
                <a:spcPts val="0"/>
              </a:spcBef>
              <a:buNone/>
            </a:pPr>
            <a:r>
              <a:rPr lang="en-US" dirty="0">
                <a:hlinkClick r:id="rId3"/>
              </a:rPr>
              <a:t>www.ncshiip.com</a:t>
            </a:r>
            <a:endParaRPr lang="en-US" dirty="0"/>
          </a:p>
          <a:p>
            <a:pPr>
              <a:lnSpc>
                <a:spcPct val="100000"/>
              </a:lnSpc>
              <a:spcBef>
                <a:spcPts val="0"/>
              </a:spcBef>
            </a:pPr>
            <a:r>
              <a:rPr lang="en-US" b="1" dirty="0"/>
              <a:t>Medicare</a:t>
            </a:r>
          </a:p>
          <a:p>
            <a:pPr marL="457200" lvl="1" indent="0">
              <a:lnSpc>
                <a:spcPct val="100000"/>
              </a:lnSpc>
              <a:spcBef>
                <a:spcPts val="0"/>
              </a:spcBef>
              <a:buNone/>
            </a:pPr>
            <a:r>
              <a:rPr lang="en-US" dirty="0"/>
              <a:t>800-633-4227 (nationwide, toll free)  24 hours/day, 7 days/week</a:t>
            </a:r>
          </a:p>
          <a:p>
            <a:pPr marL="457200" lvl="1" indent="0">
              <a:lnSpc>
                <a:spcPct val="100000"/>
              </a:lnSpc>
              <a:spcBef>
                <a:spcPts val="0"/>
              </a:spcBef>
              <a:buNone/>
            </a:pPr>
            <a:r>
              <a:rPr lang="en-US" dirty="0">
                <a:hlinkClick r:id="rId4"/>
              </a:rPr>
              <a:t>www.medicare.gov</a:t>
            </a:r>
            <a:endParaRPr lang="en-US" dirty="0"/>
          </a:p>
          <a:p>
            <a:pPr>
              <a:lnSpc>
                <a:spcPct val="100000"/>
              </a:lnSpc>
              <a:spcBef>
                <a:spcPts val="0"/>
              </a:spcBef>
            </a:pPr>
            <a:r>
              <a:rPr lang="en-US" b="1" dirty="0"/>
              <a:t>Social Security Administration</a:t>
            </a:r>
          </a:p>
          <a:p>
            <a:pPr marL="457200" lvl="1" indent="0">
              <a:lnSpc>
                <a:spcPct val="100000"/>
              </a:lnSpc>
              <a:spcBef>
                <a:spcPts val="0"/>
              </a:spcBef>
              <a:buNone/>
            </a:pPr>
            <a:r>
              <a:rPr lang="en-US" dirty="0"/>
              <a:t>800-772-1213 (nationwide, toll free)   Monday through Friday, 8 AM until 7 PM</a:t>
            </a:r>
          </a:p>
          <a:p>
            <a:pPr marL="457200" lvl="1" indent="0">
              <a:lnSpc>
                <a:spcPct val="100000"/>
              </a:lnSpc>
              <a:spcBef>
                <a:spcPts val="0"/>
              </a:spcBef>
              <a:buNone/>
            </a:pPr>
            <a:r>
              <a:rPr lang="en-US" dirty="0">
                <a:hlinkClick r:id="rId5"/>
              </a:rPr>
              <a:t>www.ssa.gov</a:t>
            </a:r>
            <a:r>
              <a:rPr lang="en-US" dirty="0"/>
              <a:t> </a:t>
            </a:r>
          </a:p>
          <a:p>
            <a:endParaRPr lang="en-US" dirty="0"/>
          </a:p>
        </p:txBody>
      </p:sp>
    </p:spTree>
    <p:extLst>
      <p:ext uri="{BB962C8B-B14F-4D97-AF65-F5344CB8AC3E}">
        <p14:creationId xmlns:p14="http://schemas.microsoft.com/office/powerpoint/2010/main" val="222883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Who is Eligible?</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615900"/>
            <a:ext cx="10515600" cy="4351338"/>
          </a:xfrm>
        </p:spPr>
        <p:txBody>
          <a:bodyPr>
            <a:normAutofit fontScale="77500" lnSpcReduction="20000"/>
          </a:bodyPr>
          <a:lstStyle/>
          <a:p>
            <a:pPr lvl="0">
              <a:lnSpc>
                <a:spcPct val="120000"/>
              </a:lnSpc>
            </a:pPr>
            <a:r>
              <a:rPr lang="en-US" sz="3600" dirty="0">
                <a:latin typeface="Calibri" panose="020F0502020204030204" pitchFamily="34" charset="0"/>
                <a:cs typeface="Calibri" panose="020F0502020204030204" pitchFamily="34" charset="0"/>
              </a:rPr>
              <a:t>Anyone age 65 or older who participates in Social Security or the </a:t>
            </a:r>
          </a:p>
          <a:p>
            <a:pPr marL="0" lvl="0" indent="0">
              <a:lnSpc>
                <a:spcPct val="120000"/>
              </a:lnSpc>
              <a:spcBef>
                <a:spcPts val="0"/>
              </a:spcBef>
              <a:buNone/>
            </a:pPr>
            <a:r>
              <a:rPr lang="en-US" sz="3600" dirty="0">
                <a:latin typeface="Calibri" panose="020F0502020204030204" pitchFamily="34" charset="0"/>
                <a:cs typeface="Calibri" panose="020F0502020204030204" pitchFamily="34" charset="0"/>
              </a:rPr>
              <a:t>     Railroad Retirement System</a:t>
            </a:r>
          </a:p>
          <a:p>
            <a:pPr lvl="0">
              <a:lnSpc>
                <a:spcPct val="120000"/>
              </a:lnSpc>
            </a:pPr>
            <a:r>
              <a:rPr lang="en-US" sz="3600" dirty="0">
                <a:latin typeface="Calibri" panose="020F0502020204030204" pitchFamily="34" charset="0"/>
                <a:cs typeface="Calibri" panose="020F0502020204030204" pitchFamily="34" charset="0"/>
              </a:rPr>
              <a:t>Employees of Federal, State or Local Governments, or those whose </a:t>
            </a:r>
          </a:p>
          <a:p>
            <a:pPr marL="0" lvl="0" indent="0">
              <a:lnSpc>
                <a:spcPct val="120000"/>
              </a:lnSpc>
              <a:spcBef>
                <a:spcPts val="0"/>
              </a:spcBef>
              <a:buNone/>
            </a:pPr>
            <a:r>
              <a:rPr lang="en-US" sz="3600" dirty="0">
                <a:latin typeface="Calibri" panose="020F0502020204030204" pitchFamily="34" charset="0"/>
                <a:cs typeface="Calibri" panose="020F0502020204030204" pitchFamily="34" charset="0"/>
              </a:rPr>
              <a:t>     spouse has participated</a:t>
            </a:r>
          </a:p>
          <a:p>
            <a:pPr lvl="0">
              <a:lnSpc>
                <a:spcPct val="120000"/>
              </a:lnSpc>
            </a:pPr>
            <a:r>
              <a:rPr lang="en-US" sz="3600" dirty="0">
                <a:latin typeface="Calibri" panose="020F0502020204030204" pitchFamily="34" charset="0"/>
                <a:cs typeface="Calibri" panose="020F0502020204030204" pitchFamily="34" charset="0"/>
              </a:rPr>
              <a:t>Individuals under age 65 who have been awarded Social Security or </a:t>
            </a:r>
          </a:p>
          <a:p>
            <a:pPr marL="0" lvl="0" indent="0">
              <a:lnSpc>
                <a:spcPct val="120000"/>
              </a:lnSpc>
              <a:spcBef>
                <a:spcPts val="0"/>
              </a:spcBef>
              <a:buNone/>
            </a:pPr>
            <a:r>
              <a:rPr lang="en-US" sz="3600" dirty="0">
                <a:latin typeface="Calibri" panose="020F0502020204030204" pitchFamily="34" charset="0"/>
                <a:cs typeface="Calibri" panose="020F0502020204030204" pitchFamily="34" charset="0"/>
              </a:rPr>
              <a:t>     Railroad Retirement Disability after 24 months</a:t>
            </a:r>
          </a:p>
          <a:p>
            <a:pPr lvl="0">
              <a:lnSpc>
                <a:spcPct val="120000"/>
              </a:lnSpc>
            </a:pPr>
            <a:r>
              <a:rPr lang="en-US" sz="3600" dirty="0">
                <a:latin typeface="Calibri" panose="020F0502020204030204" pitchFamily="34" charset="0"/>
                <a:cs typeface="Calibri" panose="020F0502020204030204" pitchFamily="34" charset="0"/>
              </a:rPr>
              <a:t>Those disabled due to ALS (Lou Gehrig’s Disease) </a:t>
            </a:r>
          </a:p>
          <a:p>
            <a:pPr lvl="0">
              <a:lnSpc>
                <a:spcPct val="120000"/>
              </a:lnSpc>
            </a:pPr>
            <a:r>
              <a:rPr lang="en-US" sz="3600" dirty="0">
                <a:latin typeface="Calibri" panose="020F0502020204030204" pitchFamily="34" charset="0"/>
                <a:cs typeface="Calibri" panose="020F0502020204030204" pitchFamily="34" charset="0"/>
              </a:rPr>
              <a:t>Individuals with End-Stage Renal Disease (ESRD)</a:t>
            </a:r>
          </a:p>
        </p:txBody>
      </p:sp>
    </p:spTree>
    <p:extLst>
      <p:ext uri="{BB962C8B-B14F-4D97-AF65-F5344CB8AC3E}">
        <p14:creationId xmlns:p14="http://schemas.microsoft.com/office/powerpoint/2010/main" val="1366675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Where Can You Get Help?</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lnSpcReduction="10000"/>
          </a:bodyPr>
          <a:lstStyle/>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marL="0" indent="0" algn="ctr">
              <a:lnSpc>
                <a:spcPct val="100000"/>
              </a:lnSpc>
              <a:spcBef>
                <a:spcPts val="0"/>
              </a:spcBef>
              <a:buNone/>
            </a:pPr>
            <a:r>
              <a:rPr lang="en-US" dirty="0"/>
              <a:t>“</a:t>
            </a:r>
            <a:r>
              <a:rPr lang="en-US" b="1" dirty="0"/>
              <a:t>Medicare and You</a:t>
            </a:r>
            <a:r>
              <a:rPr lang="en-US" dirty="0"/>
              <a:t>” Handbook</a:t>
            </a:r>
          </a:p>
          <a:p>
            <a:pPr marL="0" indent="0" algn="ctr">
              <a:lnSpc>
                <a:spcPct val="100000"/>
              </a:lnSpc>
              <a:spcBef>
                <a:spcPts val="0"/>
              </a:spcBef>
              <a:buNone/>
            </a:pPr>
            <a:r>
              <a:rPr lang="en-US" i="1" dirty="0"/>
              <a:t>Remember, this is the owner’s manual for people on Medicare</a:t>
            </a:r>
            <a:r>
              <a:rPr lang="en-US" dirty="0"/>
              <a:t>!</a:t>
            </a:r>
          </a:p>
          <a:p>
            <a:endParaRPr lang="en-US" dirty="0"/>
          </a:p>
        </p:txBody>
      </p:sp>
      <p:pic>
        <p:nvPicPr>
          <p:cNvPr id="4" name="Picture 3" descr="A collage of people&#10;&#10;Description automatically generated with medium confidence">
            <a:extLst>
              <a:ext uri="{FF2B5EF4-FFF2-40B4-BE49-F238E27FC236}">
                <a16:creationId xmlns:a16="http://schemas.microsoft.com/office/drawing/2014/main" id="{DCCE71F7-71B6-B7C5-35D5-90E7B50B3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795" y="1222512"/>
            <a:ext cx="2890409" cy="3756065"/>
          </a:xfrm>
          <a:prstGeom prst="rect">
            <a:avLst/>
          </a:prstGeom>
        </p:spPr>
      </p:pic>
    </p:spTree>
    <p:extLst>
      <p:ext uri="{BB962C8B-B14F-4D97-AF65-F5344CB8AC3E}">
        <p14:creationId xmlns:p14="http://schemas.microsoft.com/office/powerpoint/2010/main" val="3952977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305F-D36B-40F9-8FA6-4AD19DDF53D4}"/>
              </a:ext>
            </a:extLst>
          </p:cNvPr>
          <p:cNvSpPr>
            <a:spLocks noGrp="1"/>
          </p:cNvSpPr>
          <p:nvPr>
            <p:ph type="title"/>
          </p:nvPr>
        </p:nvSpPr>
        <p:spPr>
          <a:xfrm>
            <a:off x="838200" y="1165225"/>
            <a:ext cx="10515600" cy="1325563"/>
          </a:xfrm>
        </p:spPr>
        <p:txBody>
          <a:bodyPr/>
          <a:lstStyle/>
          <a:p>
            <a:pPr algn="ctr"/>
            <a:r>
              <a:rPr lang="en-US" b="1" dirty="0"/>
              <a:t>Questions?</a:t>
            </a:r>
          </a:p>
        </p:txBody>
      </p:sp>
      <p:sp>
        <p:nvSpPr>
          <p:cNvPr id="3" name="Content Placeholder 2">
            <a:extLst>
              <a:ext uri="{FF2B5EF4-FFF2-40B4-BE49-F238E27FC236}">
                <a16:creationId xmlns:a16="http://schemas.microsoft.com/office/drawing/2014/main" id="{7E8AF96A-33C3-46A7-941C-212324D3C598}"/>
              </a:ext>
            </a:extLst>
          </p:cNvPr>
          <p:cNvSpPr>
            <a:spLocks noGrp="1"/>
          </p:cNvSpPr>
          <p:nvPr>
            <p:ph idx="1"/>
          </p:nvPr>
        </p:nvSpPr>
        <p:spPr>
          <a:xfrm>
            <a:off x="838200" y="2625725"/>
            <a:ext cx="10515600" cy="3067050"/>
          </a:xfrm>
        </p:spPr>
        <p:txBody>
          <a:bodyPr/>
          <a:lstStyle/>
          <a:p>
            <a:pPr marL="0" indent="0" algn="ctr">
              <a:buNone/>
            </a:pPr>
            <a:r>
              <a:rPr lang="en-US" dirty="0"/>
              <a:t>Contact SHIIP and NCSMP </a:t>
            </a:r>
          </a:p>
          <a:p>
            <a:pPr marL="0" indent="0" algn="ctr">
              <a:buNone/>
            </a:pPr>
            <a:r>
              <a:rPr lang="en-US" b="1" dirty="0"/>
              <a:t>855-408-1212</a:t>
            </a:r>
          </a:p>
          <a:p>
            <a:pPr marL="0" indent="0" algn="ctr">
              <a:buNone/>
            </a:pPr>
            <a:r>
              <a:rPr lang="en-US" dirty="0"/>
              <a:t>(Monday through Friday, 8:00 AM to 5:00 PM)</a:t>
            </a:r>
          </a:p>
          <a:p>
            <a:pPr marL="0" indent="0" algn="ctr">
              <a:buNone/>
            </a:pPr>
            <a:r>
              <a:rPr lang="en-US" dirty="0">
                <a:hlinkClick r:id="rId3"/>
              </a:rPr>
              <a:t>www.ncshiip.com</a:t>
            </a:r>
            <a:endParaRPr lang="en-US" dirty="0"/>
          </a:p>
          <a:p>
            <a:pPr marL="0" indent="0" algn="ctr">
              <a:buNone/>
            </a:pPr>
            <a:r>
              <a:rPr lang="en-US" dirty="0">
                <a:hlinkClick r:id="rId4"/>
              </a:rPr>
              <a:t>ncshiip@ncdoi.gov</a:t>
            </a:r>
            <a:r>
              <a:rPr lang="en-US" dirty="0"/>
              <a:t> </a:t>
            </a:r>
          </a:p>
        </p:txBody>
      </p:sp>
      <p:pic>
        <p:nvPicPr>
          <p:cNvPr id="4" name="Picture 3" descr="Logo&#10;&#10;Description automatically generated">
            <a:extLst>
              <a:ext uri="{FF2B5EF4-FFF2-40B4-BE49-F238E27FC236}">
                <a16:creationId xmlns:a16="http://schemas.microsoft.com/office/drawing/2014/main" id="{4511D4F9-9BFF-4A15-9357-622ADA993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0884" y="229181"/>
            <a:ext cx="2242916" cy="1325563"/>
          </a:xfrm>
          <a:prstGeom prst="rect">
            <a:avLst/>
          </a:prstGeom>
        </p:spPr>
      </p:pic>
    </p:spTree>
    <p:extLst>
      <p:ext uri="{BB962C8B-B14F-4D97-AF65-F5344CB8AC3E}">
        <p14:creationId xmlns:p14="http://schemas.microsoft.com/office/powerpoint/2010/main" val="258766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Administration and Enrollment</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741735"/>
            <a:ext cx="10515600" cy="4351338"/>
          </a:xfrm>
        </p:spPr>
        <p:txBody>
          <a:bodyPr>
            <a:normAutofit/>
          </a:bodyPr>
          <a:lstStyle/>
          <a:p>
            <a:pPr lvl="0">
              <a:lnSpc>
                <a:spcPct val="100000"/>
              </a:lnSpc>
            </a:pPr>
            <a:r>
              <a:rPr lang="en-US" sz="3100" dirty="0">
                <a:latin typeface="Calibri" panose="020F0502020204030204" pitchFamily="34" charset="0"/>
                <a:cs typeface="Calibri" panose="020F0502020204030204" pitchFamily="34" charset="0"/>
              </a:rPr>
              <a:t>Medicare is administered by the Centers for Medicare and </a:t>
            </a:r>
          </a:p>
          <a:p>
            <a:pPr marL="0" lvl="0" indent="0">
              <a:lnSpc>
                <a:spcPct val="100000"/>
              </a:lnSpc>
              <a:spcBef>
                <a:spcPts val="0"/>
              </a:spcBef>
              <a:buNone/>
            </a:pPr>
            <a:r>
              <a:rPr lang="en-US" sz="3100" dirty="0">
                <a:latin typeface="Calibri" panose="020F0502020204030204" pitchFamily="34" charset="0"/>
                <a:cs typeface="Calibri" panose="020F0502020204030204" pitchFamily="34" charset="0"/>
              </a:rPr>
              <a:t>     Medicaid Services (CMS)</a:t>
            </a:r>
          </a:p>
          <a:p>
            <a:pPr lvl="0">
              <a:lnSpc>
                <a:spcPct val="100000"/>
              </a:lnSpc>
            </a:pPr>
            <a:r>
              <a:rPr lang="en-US" sz="3100" dirty="0">
                <a:latin typeface="Calibri" panose="020F0502020204030204" pitchFamily="34" charset="0"/>
                <a:cs typeface="Calibri" panose="020F0502020204030204" pitchFamily="34" charset="0"/>
              </a:rPr>
              <a:t>CMS is a branch of the Department of Health and Human </a:t>
            </a:r>
          </a:p>
          <a:p>
            <a:pPr marL="0" lvl="0" indent="0">
              <a:lnSpc>
                <a:spcPct val="100000"/>
              </a:lnSpc>
              <a:spcBef>
                <a:spcPts val="0"/>
              </a:spcBef>
              <a:buNone/>
            </a:pPr>
            <a:r>
              <a:rPr lang="en-US" sz="3100" dirty="0">
                <a:latin typeface="Calibri" panose="020F0502020204030204" pitchFamily="34" charset="0"/>
                <a:cs typeface="Calibri" panose="020F0502020204030204" pitchFamily="34" charset="0"/>
              </a:rPr>
              <a:t>     Services (DHHS)</a:t>
            </a:r>
          </a:p>
          <a:p>
            <a:pPr lvl="0">
              <a:lnSpc>
                <a:spcPct val="100000"/>
              </a:lnSpc>
            </a:pPr>
            <a:r>
              <a:rPr lang="en-US" sz="3100" dirty="0">
                <a:latin typeface="Calibri" panose="020F0502020204030204" pitchFamily="34" charset="0"/>
                <a:cs typeface="Calibri" panose="020F0502020204030204" pitchFamily="34" charset="0"/>
              </a:rPr>
              <a:t>The Social Security Administration (SSA) is responsible for </a:t>
            </a:r>
          </a:p>
          <a:p>
            <a:pPr marL="0" lvl="0" indent="0">
              <a:lnSpc>
                <a:spcPct val="100000"/>
              </a:lnSpc>
              <a:spcBef>
                <a:spcPts val="0"/>
              </a:spcBef>
              <a:buNone/>
            </a:pPr>
            <a:r>
              <a:rPr lang="en-US" sz="3100" dirty="0">
                <a:latin typeface="Calibri" panose="020F0502020204030204" pitchFamily="34" charset="0"/>
                <a:cs typeface="Calibri" panose="020F0502020204030204" pitchFamily="34" charset="0"/>
              </a:rPr>
              <a:t>     Medicare eligibility and enrollment</a:t>
            </a:r>
          </a:p>
        </p:txBody>
      </p:sp>
      <p:pic>
        <p:nvPicPr>
          <p:cNvPr id="5" name="Picture 4" descr="Logo, company name&#10;&#10;Description automatically generated">
            <a:extLst>
              <a:ext uri="{FF2B5EF4-FFF2-40B4-BE49-F238E27FC236}">
                <a16:creationId xmlns:a16="http://schemas.microsoft.com/office/drawing/2014/main" id="{A53EA142-1169-AB55-5682-BBE5A2DA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91" y="2266669"/>
            <a:ext cx="1612418" cy="558633"/>
          </a:xfrm>
          <a:prstGeom prst="rect">
            <a:avLst/>
          </a:prstGeom>
        </p:spPr>
      </p:pic>
      <p:pic>
        <p:nvPicPr>
          <p:cNvPr id="7" name="Picture 6" descr="Icon&#10;&#10;Description automatically generated">
            <a:extLst>
              <a:ext uri="{FF2B5EF4-FFF2-40B4-BE49-F238E27FC236}">
                <a16:creationId xmlns:a16="http://schemas.microsoft.com/office/drawing/2014/main" id="{4E2FFBF6-8510-3075-F691-8581A4227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6381" y="2845180"/>
            <a:ext cx="1122708" cy="1122708"/>
          </a:xfrm>
          <a:prstGeom prst="rect">
            <a:avLst/>
          </a:prstGeom>
        </p:spPr>
      </p:pic>
      <p:pic>
        <p:nvPicPr>
          <p:cNvPr id="9" name="Picture 8" descr="Logo, company name&#10;&#10;Description automatically generated">
            <a:extLst>
              <a:ext uri="{FF2B5EF4-FFF2-40B4-BE49-F238E27FC236}">
                <a16:creationId xmlns:a16="http://schemas.microsoft.com/office/drawing/2014/main" id="{11A9F5C2-3D85-782F-969C-D6CFAF231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785" y="4438235"/>
            <a:ext cx="1162050" cy="1162050"/>
          </a:xfrm>
          <a:prstGeom prst="rect">
            <a:avLst/>
          </a:prstGeom>
        </p:spPr>
      </p:pic>
    </p:spTree>
    <p:extLst>
      <p:ext uri="{BB962C8B-B14F-4D97-AF65-F5344CB8AC3E}">
        <p14:creationId xmlns:p14="http://schemas.microsoft.com/office/powerpoint/2010/main" val="304333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sz="4000" b="1" dirty="0">
                <a:latin typeface="+mn-lt"/>
              </a:rPr>
              <a:t>Do I Need to Enroll into Medicare Part A and Part B (“Original Medicare”)?</a:t>
            </a:r>
          </a:p>
        </p:txBody>
      </p:sp>
      <p:pic>
        <p:nvPicPr>
          <p:cNvPr id="4" name="Picture 8" descr="medicare penalties and deadlines man image">
            <a:extLst>
              <a:ext uri="{FF2B5EF4-FFF2-40B4-BE49-F238E27FC236}">
                <a16:creationId xmlns:a16="http://schemas.microsoft.com/office/drawing/2014/main" id="{7F7C9594-06AE-4194-8490-EE034F6DF2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7106" y="1981831"/>
            <a:ext cx="4883126" cy="376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93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6"/>
            <a:ext cx="11317524" cy="982412"/>
          </a:xfrm>
        </p:spPr>
        <p:txBody>
          <a:bodyPr>
            <a:normAutofit/>
          </a:bodyPr>
          <a:lstStyle/>
          <a:p>
            <a:pPr algn="ctr"/>
            <a:r>
              <a:rPr lang="en-US" b="1" dirty="0">
                <a:latin typeface="+mn-lt"/>
              </a:rPr>
              <a:t>Automatic Enrollment</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721895" y="1347538"/>
            <a:ext cx="10631905" cy="4703222"/>
          </a:xfrm>
        </p:spPr>
        <p:txBody>
          <a:bodyPr>
            <a:normAutofit fontScale="47500" lnSpcReduction="20000"/>
          </a:bodyPr>
          <a:lstStyle/>
          <a:p>
            <a:pPr lvl="0">
              <a:lnSpc>
                <a:spcPct val="120000"/>
              </a:lnSpc>
            </a:pPr>
            <a:r>
              <a:rPr lang="en-US" sz="5600" dirty="0">
                <a:latin typeface="Calibri" panose="020F0502020204030204" pitchFamily="34" charset="0"/>
                <a:cs typeface="Calibri" panose="020F0502020204030204" pitchFamily="34" charset="0"/>
              </a:rPr>
              <a:t>If collecting Social Security Retirement Benefits prior to age 65</a:t>
            </a:r>
          </a:p>
          <a:p>
            <a:pPr>
              <a:lnSpc>
                <a:spcPct val="120000"/>
              </a:lnSpc>
            </a:pPr>
            <a:r>
              <a:rPr lang="en-US" sz="5600" dirty="0">
                <a:latin typeface="Calibri" panose="020F0502020204030204" pitchFamily="34" charset="0"/>
                <a:cs typeface="Calibri" panose="020F0502020204030204" pitchFamily="34" charset="0"/>
              </a:rPr>
              <a:t>People under 65 who are entitled to Social Security Disability Benefits, when they have received 24 months of continuous payments:</a:t>
            </a:r>
          </a:p>
          <a:p>
            <a:pPr lvl="1">
              <a:lnSpc>
                <a:spcPct val="120000"/>
              </a:lnSpc>
              <a:spcBef>
                <a:spcPts val="1000"/>
              </a:spcBef>
            </a:pPr>
            <a:r>
              <a:rPr lang="en-US" sz="4600" dirty="0">
                <a:latin typeface="Calibri" panose="020F0502020204030204" pitchFamily="34" charset="0"/>
                <a:cs typeface="Calibri" panose="020F0502020204030204" pitchFamily="34" charset="0"/>
              </a:rPr>
              <a:t>Beneficiary will receive Original Medicare card (red/white/blue card) in the mail, indicating automatic enrollment in Part A and Part B</a:t>
            </a:r>
          </a:p>
          <a:p>
            <a:pPr lvl="2">
              <a:lnSpc>
                <a:spcPct val="120000"/>
              </a:lnSpc>
              <a:spcBef>
                <a:spcPts val="1000"/>
              </a:spcBef>
            </a:pPr>
            <a:r>
              <a:rPr lang="en-US" sz="4200" dirty="0">
                <a:latin typeface="Calibri" panose="020F0502020204030204" pitchFamily="34" charset="0"/>
                <a:cs typeface="Calibri" panose="020F0502020204030204" pitchFamily="34" charset="0"/>
              </a:rPr>
              <a:t>Beneficiary has the option to decline Part B coverage by returning the card to Social Security</a:t>
            </a:r>
          </a:p>
          <a:p>
            <a:pPr lvl="1">
              <a:lnSpc>
                <a:spcPct val="120000"/>
              </a:lnSpc>
              <a:spcBef>
                <a:spcPts val="1000"/>
              </a:spcBef>
            </a:pPr>
            <a:r>
              <a:rPr lang="en-US" sz="4600" dirty="0">
                <a:latin typeface="Calibri" panose="020F0502020204030204" pitchFamily="34" charset="0"/>
                <a:cs typeface="Calibri" panose="020F0502020204030204" pitchFamily="34" charset="0"/>
              </a:rPr>
              <a:t>Coverage will begin the first day of your birth month, unless your birthday is the </a:t>
            </a:r>
            <a:r>
              <a:rPr lang="en-US" sz="4600" b="1" dirty="0">
                <a:latin typeface="Calibri" panose="020F0502020204030204" pitchFamily="34" charset="0"/>
                <a:cs typeface="Calibri" panose="020F0502020204030204" pitchFamily="34" charset="0"/>
              </a:rPr>
              <a:t>first day </a:t>
            </a:r>
            <a:r>
              <a:rPr lang="en-US" sz="4600" dirty="0">
                <a:latin typeface="Calibri" panose="020F0502020204030204" pitchFamily="34" charset="0"/>
                <a:cs typeface="Calibri" panose="020F0502020204030204" pitchFamily="34" charset="0"/>
              </a:rPr>
              <a:t>of the month, in which case, coverage begins the </a:t>
            </a:r>
            <a:r>
              <a:rPr lang="en-US" sz="4600" b="1" dirty="0">
                <a:latin typeface="Calibri" panose="020F0502020204030204" pitchFamily="34" charset="0"/>
                <a:cs typeface="Calibri" panose="020F0502020204030204" pitchFamily="34" charset="0"/>
              </a:rPr>
              <a:t>first day of the preceding month</a:t>
            </a:r>
          </a:p>
        </p:txBody>
      </p:sp>
    </p:spTree>
    <p:extLst>
      <p:ext uri="{BB962C8B-B14F-4D97-AF65-F5344CB8AC3E}">
        <p14:creationId xmlns:p14="http://schemas.microsoft.com/office/powerpoint/2010/main" val="291492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614303" cy="1127207"/>
          </a:xfrm>
        </p:spPr>
        <p:txBody>
          <a:bodyPr>
            <a:normAutofit/>
          </a:bodyPr>
          <a:lstStyle/>
          <a:p>
            <a:pPr algn="ctr"/>
            <a:r>
              <a:rPr lang="en-US" b="1" dirty="0">
                <a:latin typeface="+mn-lt"/>
              </a:rPr>
              <a:t>Initial Enrollment Period (IEP)</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199" y="1492332"/>
            <a:ext cx="10515600" cy="4351338"/>
          </a:xfrm>
        </p:spPr>
        <p:txBody>
          <a:bodyPr>
            <a:normAutofit/>
          </a:bodyPr>
          <a:lstStyle/>
          <a:p>
            <a:pPr lvl="0">
              <a:lnSpc>
                <a:spcPct val="100000"/>
              </a:lnSpc>
            </a:pPr>
            <a:r>
              <a:rPr lang="en-US" sz="2200" dirty="0">
                <a:latin typeface="Calibri" panose="020F0502020204030204" pitchFamily="34" charset="0"/>
                <a:cs typeface="Calibri" panose="020F0502020204030204" pitchFamily="34" charset="0"/>
              </a:rPr>
              <a:t>If turning 65 and </a:t>
            </a:r>
            <a:r>
              <a:rPr lang="en-US" sz="2200" u="sng" dirty="0">
                <a:latin typeface="Calibri" panose="020F0502020204030204" pitchFamily="34" charset="0"/>
                <a:cs typeface="Calibri" panose="020F0502020204030204" pitchFamily="34" charset="0"/>
              </a:rPr>
              <a:t>not</a:t>
            </a:r>
            <a:r>
              <a:rPr lang="en-US" sz="2200" dirty="0">
                <a:latin typeface="Calibri" panose="020F0502020204030204" pitchFamily="34" charset="0"/>
                <a:cs typeface="Calibri" panose="020F0502020204030204" pitchFamily="34" charset="0"/>
              </a:rPr>
              <a:t> collecting Social Security Retirement benefits (Automatic </a:t>
            </a:r>
          </a:p>
          <a:p>
            <a:pPr marL="0" lvl="0" indent="0">
              <a:lnSpc>
                <a:spcPct val="100000"/>
              </a:lnSpc>
              <a:spcBef>
                <a:spcPts val="0"/>
              </a:spcBef>
              <a:buNone/>
            </a:pPr>
            <a:r>
              <a:rPr lang="en-US" sz="2200" dirty="0">
                <a:latin typeface="Calibri" panose="020F0502020204030204" pitchFamily="34" charset="0"/>
                <a:cs typeface="Calibri" panose="020F0502020204030204" pitchFamily="34" charset="0"/>
              </a:rPr>
              <a:t>      Enrollment)</a:t>
            </a:r>
          </a:p>
          <a:p>
            <a:pPr lvl="0">
              <a:lnSpc>
                <a:spcPct val="100000"/>
              </a:lnSpc>
              <a:spcBef>
                <a:spcPts val="0"/>
              </a:spcBef>
            </a:pPr>
            <a:r>
              <a:rPr lang="en-US" sz="2200" dirty="0">
                <a:latin typeface="Calibri" panose="020F0502020204030204" pitchFamily="34" charset="0"/>
                <a:cs typeface="Calibri" panose="020F0502020204030204" pitchFamily="34" charset="0"/>
              </a:rPr>
              <a:t>Seven-month period to enroll into Original Medicare without penalty:  three months </a:t>
            </a:r>
          </a:p>
          <a:p>
            <a:pPr marL="0" lvl="0" indent="0">
              <a:lnSpc>
                <a:spcPct val="100000"/>
              </a:lnSpc>
              <a:spcBef>
                <a:spcPts val="0"/>
              </a:spcBef>
              <a:buNone/>
            </a:pPr>
            <a:r>
              <a:rPr lang="en-US" sz="2200" dirty="0">
                <a:latin typeface="Calibri" panose="020F0502020204030204" pitchFamily="34" charset="0"/>
                <a:cs typeface="Calibri" panose="020F0502020204030204" pitchFamily="34" charset="0"/>
              </a:rPr>
              <a:t>      before, the month of, and three months after your 65</a:t>
            </a:r>
            <a:r>
              <a:rPr lang="en-US" sz="2200" baseline="30000" dirty="0">
                <a:latin typeface="Calibri" panose="020F0502020204030204" pitchFamily="34" charset="0"/>
                <a:cs typeface="Calibri" panose="020F0502020204030204" pitchFamily="34" charset="0"/>
              </a:rPr>
              <a:t>th</a:t>
            </a:r>
            <a:r>
              <a:rPr lang="en-US" sz="2200" dirty="0">
                <a:latin typeface="Calibri" panose="020F0502020204030204" pitchFamily="34" charset="0"/>
                <a:cs typeface="Calibri" panose="020F0502020204030204" pitchFamily="34" charset="0"/>
              </a:rPr>
              <a:t> birth month</a:t>
            </a:r>
          </a:p>
          <a:p>
            <a:pPr lvl="0">
              <a:lnSpc>
                <a:spcPct val="100000"/>
              </a:lnSpc>
            </a:pPr>
            <a:r>
              <a:rPr lang="en-US" sz="2200" dirty="0">
                <a:latin typeface="Calibri" panose="020F0502020204030204" pitchFamily="34" charset="0"/>
                <a:cs typeface="Calibri" panose="020F0502020204030204" pitchFamily="34" charset="0"/>
              </a:rPr>
              <a:t>If you sign up for Part A and/or Part B during the </a:t>
            </a:r>
            <a:r>
              <a:rPr lang="en-US" sz="2200" b="1" dirty="0">
                <a:latin typeface="Calibri" panose="020F0502020204030204" pitchFamily="34" charset="0"/>
                <a:cs typeface="Calibri" panose="020F0502020204030204" pitchFamily="34" charset="0"/>
              </a:rPr>
              <a:t>first three months</a:t>
            </a:r>
            <a:r>
              <a:rPr lang="en-US" sz="2200" dirty="0">
                <a:latin typeface="Calibri" panose="020F0502020204030204" pitchFamily="34" charset="0"/>
                <a:cs typeface="Calibri" panose="020F0502020204030204" pitchFamily="34" charset="0"/>
              </a:rPr>
              <a:t> of your IEP, in most </a:t>
            </a:r>
          </a:p>
          <a:p>
            <a:pPr marL="0" lvl="0" indent="0">
              <a:lnSpc>
                <a:spcPct val="100000"/>
              </a:lnSpc>
              <a:spcBef>
                <a:spcPts val="0"/>
              </a:spcBef>
              <a:buNone/>
            </a:pPr>
            <a:r>
              <a:rPr lang="en-US" sz="2200" dirty="0">
                <a:latin typeface="Calibri" panose="020F0502020204030204" pitchFamily="34" charset="0"/>
                <a:cs typeface="Calibri" panose="020F0502020204030204" pitchFamily="34" charset="0"/>
              </a:rPr>
              <a:t>      cases, your coverage begins on the </a:t>
            </a:r>
            <a:r>
              <a:rPr lang="en-US" sz="2200" b="1" dirty="0">
                <a:latin typeface="Calibri" panose="020F0502020204030204" pitchFamily="34" charset="0"/>
                <a:cs typeface="Calibri" panose="020F0502020204030204" pitchFamily="34" charset="0"/>
              </a:rPr>
              <a:t>first day of your birthday month</a:t>
            </a:r>
            <a:r>
              <a:rPr lang="en-US" sz="2200" dirty="0">
                <a:latin typeface="Calibri" panose="020F0502020204030204" pitchFamily="34" charset="0"/>
                <a:cs typeface="Calibri" panose="020F0502020204030204" pitchFamily="34" charset="0"/>
              </a:rPr>
              <a:t>.  (NOTE:  If your </a:t>
            </a:r>
          </a:p>
          <a:p>
            <a:pPr marL="0" lvl="0" indent="0">
              <a:lnSpc>
                <a:spcPct val="100000"/>
              </a:lnSpc>
              <a:spcBef>
                <a:spcPts val="0"/>
              </a:spcBef>
              <a:buNone/>
            </a:pPr>
            <a:r>
              <a:rPr lang="en-US" sz="2200" dirty="0">
                <a:latin typeface="Calibri" panose="020F0502020204030204" pitchFamily="34" charset="0"/>
                <a:cs typeface="Calibri" panose="020F0502020204030204" pitchFamily="34" charset="0"/>
              </a:rPr>
              <a:t>      birthday is on the </a:t>
            </a:r>
            <a:r>
              <a:rPr lang="en-US" sz="2200" b="1" dirty="0">
                <a:latin typeface="Calibri" panose="020F0502020204030204" pitchFamily="34" charset="0"/>
                <a:cs typeface="Calibri" panose="020F0502020204030204" pitchFamily="34" charset="0"/>
              </a:rPr>
              <a:t>first day </a:t>
            </a:r>
            <a:r>
              <a:rPr lang="en-US" sz="2200" dirty="0">
                <a:latin typeface="Calibri" panose="020F0502020204030204" pitchFamily="34" charset="0"/>
                <a:cs typeface="Calibri" panose="020F0502020204030204" pitchFamily="34" charset="0"/>
              </a:rPr>
              <a:t>of the month, your Medicare coverage begins on the </a:t>
            </a:r>
            <a:r>
              <a:rPr lang="en-US" sz="2200" b="1" dirty="0">
                <a:latin typeface="Calibri" panose="020F0502020204030204" pitchFamily="34" charset="0"/>
                <a:cs typeface="Calibri" panose="020F0502020204030204" pitchFamily="34" charset="0"/>
              </a:rPr>
              <a:t>first </a:t>
            </a:r>
          </a:p>
          <a:p>
            <a:pPr marL="0" lvl="0" indent="0">
              <a:lnSpc>
                <a:spcPct val="100000"/>
              </a:lnSpc>
              <a:spcBef>
                <a:spcPts val="0"/>
              </a:spcBef>
              <a:buNone/>
            </a:pPr>
            <a:r>
              <a:rPr lang="en-US" sz="2200" b="1" dirty="0">
                <a:latin typeface="Calibri" panose="020F0502020204030204" pitchFamily="34" charset="0"/>
                <a:cs typeface="Calibri" panose="020F0502020204030204" pitchFamily="34" charset="0"/>
              </a:rPr>
              <a:t>      day of the prior month</a:t>
            </a:r>
          </a:p>
          <a:p>
            <a:pPr>
              <a:lnSpc>
                <a:spcPct val="100000"/>
              </a:lnSpc>
            </a:pPr>
            <a:r>
              <a:rPr lang="en-US" sz="2400" u="sng" dirty="0">
                <a:solidFill>
                  <a:srgbClr val="000000"/>
                </a:solidFill>
                <a:effectLst/>
                <a:latin typeface="Gotham-Book"/>
                <a:cs typeface="Gotham-Book"/>
              </a:rPr>
              <a:t>NOTE:  Beginning January 1, 2023,</a:t>
            </a:r>
            <a:r>
              <a:rPr lang="en-US" sz="2400" dirty="0">
                <a:solidFill>
                  <a:srgbClr val="000000"/>
                </a:solidFill>
                <a:effectLst/>
                <a:latin typeface="Gotham-Book"/>
                <a:cs typeface="Gotham-Book"/>
              </a:rPr>
              <a:t> </a:t>
            </a:r>
            <a:r>
              <a:rPr lang="en-US" sz="2400" i="1" dirty="0">
                <a:solidFill>
                  <a:srgbClr val="000000"/>
                </a:solidFill>
                <a:effectLst/>
                <a:latin typeface="Gotham-Book"/>
                <a:cs typeface="Gotham-Book"/>
              </a:rPr>
              <a:t>if you sign up the </a:t>
            </a:r>
            <a:r>
              <a:rPr lang="en-US" sz="2400" b="1" i="1" dirty="0">
                <a:solidFill>
                  <a:srgbClr val="000000"/>
                </a:solidFill>
                <a:effectLst/>
                <a:latin typeface="Gotham-Book"/>
                <a:cs typeface="Gotham-Book"/>
              </a:rPr>
              <a:t>month you turn 65</a:t>
            </a:r>
            <a:r>
              <a:rPr lang="en-US" sz="2400" i="1" dirty="0">
                <a:solidFill>
                  <a:srgbClr val="000000"/>
                </a:solidFill>
                <a:effectLst/>
                <a:latin typeface="Gotham-Book"/>
                <a:cs typeface="Gotham-Book"/>
              </a:rPr>
              <a:t>, or during the </a:t>
            </a:r>
            <a:r>
              <a:rPr lang="en-US" sz="2400" b="1" i="1" dirty="0">
                <a:solidFill>
                  <a:srgbClr val="000000"/>
                </a:solidFill>
                <a:effectLst/>
                <a:latin typeface="Gotham-Book"/>
                <a:cs typeface="Gotham-Book"/>
              </a:rPr>
              <a:t>last three months of your Initial Enrollment Period</a:t>
            </a:r>
            <a:r>
              <a:rPr lang="en-US" sz="2400" i="1" dirty="0">
                <a:solidFill>
                  <a:srgbClr val="000000"/>
                </a:solidFill>
                <a:effectLst/>
                <a:latin typeface="Gotham-Book"/>
                <a:cs typeface="Gotham-Book"/>
              </a:rPr>
              <a:t>, your Medicare coverage starts the </a:t>
            </a:r>
            <a:r>
              <a:rPr lang="en-US" sz="2400" b="1" i="1" dirty="0">
                <a:solidFill>
                  <a:srgbClr val="000000"/>
                </a:solidFill>
                <a:effectLst/>
                <a:latin typeface="Gotham-Book"/>
                <a:cs typeface="Gotham-Book"/>
              </a:rPr>
              <a:t>first day of the month after you sign up</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78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6"/>
            <a:ext cx="11096945" cy="1001558"/>
          </a:xfrm>
        </p:spPr>
        <p:txBody>
          <a:bodyPr>
            <a:normAutofit/>
          </a:bodyPr>
          <a:lstStyle/>
          <a:p>
            <a:pPr algn="ctr"/>
            <a:r>
              <a:rPr lang="en-US" b="1" dirty="0">
                <a:latin typeface="+mn-lt"/>
              </a:rPr>
              <a:t>General Enrollment Period (GEP)</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366683"/>
            <a:ext cx="10515600" cy="4591665"/>
          </a:xfrm>
        </p:spPr>
        <p:txBody>
          <a:bodyPr>
            <a:normAutofit fontScale="55000" lnSpcReduction="20000"/>
          </a:bodyPr>
          <a:lstStyle/>
          <a:p>
            <a:pPr>
              <a:lnSpc>
                <a:spcPct val="120000"/>
              </a:lnSpc>
            </a:pPr>
            <a:r>
              <a:rPr lang="en-US" sz="3600" dirty="0">
                <a:latin typeface="Calibri" panose="020F0502020204030204" pitchFamily="34" charset="0"/>
                <a:cs typeface="Calibri" panose="020F0502020204030204" pitchFamily="34" charset="0"/>
              </a:rPr>
              <a:t>For those that who do not qualify for Automatic Enrollment, and who do not enroll during their  Medicare IEP, there is another opportunity to enroll each year</a:t>
            </a:r>
          </a:p>
          <a:p>
            <a:pPr>
              <a:lnSpc>
                <a:spcPct val="120000"/>
              </a:lnSpc>
            </a:pPr>
            <a:r>
              <a:rPr lang="en-US" sz="3600" dirty="0">
                <a:latin typeface="Calibri" panose="020F0502020204030204" pitchFamily="34" charset="0"/>
                <a:cs typeface="Calibri" panose="020F0502020204030204" pitchFamily="34" charset="0"/>
              </a:rPr>
              <a:t>Begins January 1</a:t>
            </a:r>
            <a:r>
              <a:rPr lang="en-US" sz="3600" baseline="30000" dirty="0">
                <a:latin typeface="Calibri" panose="020F0502020204030204" pitchFamily="34" charset="0"/>
                <a:cs typeface="Calibri" panose="020F0502020204030204" pitchFamily="34" charset="0"/>
              </a:rPr>
              <a:t>st</a:t>
            </a:r>
            <a:r>
              <a:rPr lang="en-US" sz="3600" dirty="0">
                <a:latin typeface="Calibri" panose="020F0502020204030204" pitchFamily="34" charset="0"/>
                <a:cs typeface="Calibri" panose="020F0502020204030204" pitchFamily="34" charset="0"/>
              </a:rPr>
              <a:t> and ends March 31</a:t>
            </a:r>
            <a:r>
              <a:rPr lang="en-US" sz="3600" baseline="30000" dirty="0">
                <a:latin typeface="Calibri" panose="020F0502020204030204" pitchFamily="34" charset="0"/>
                <a:cs typeface="Calibri" panose="020F0502020204030204" pitchFamily="34" charset="0"/>
              </a:rPr>
              <a:t>st</a:t>
            </a:r>
          </a:p>
          <a:p>
            <a:pPr>
              <a:lnSpc>
                <a:spcPct val="120000"/>
              </a:lnSpc>
            </a:pPr>
            <a:r>
              <a:rPr lang="en-US" sz="3600" dirty="0">
                <a:latin typeface="Calibri" panose="020F0502020204030204" pitchFamily="34" charset="0"/>
                <a:cs typeface="Calibri" panose="020F0502020204030204" pitchFamily="34" charset="0"/>
              </a:rPr>
              <a:t>Enrollments during this period will have a delay in coverage, and a late-enrollment penalty (LEP) will apply</a:t>
            </a:r>
          </a:p>
          <a:p>
            <a:pPr lvl="1">
              <a:lnSpc>
                <a:spcPct val="120000"/>
              </a:lnSpc>
            </a:pPr>
            <a:r>
              <a:rPr lang="en-US" sz="4000" u="sng" dirty="0">
                <a:solidFill>
                  <a:srgbClr val="000000"/>
                </a:solidFill>
                <a:effectLst/>
                <a:latin typeface="Gotham-Book"/>
                <a:cs typeface="Gotham-Book"/>
              </a:rPr>
              <a:t>Beginning January 1, 2023</a:t>
            </a:r>
            <a:r>
              <a:rPr lang="en-US" sz="4000" dirty="0">
                <a:solidFill>
                  <a:srgbClr val="000000"/>
                </a:solidFill>
                <a:effectLst/>
                <a:latin typeface="Gotham-Book"/>
                <a:cs typeface="Gotham-Book"/>
              </a:rPr>
              <a:t>, when you sign up during the General Enrollment Period, your Medicare coverage starts the </a:t>
            </a:r>
            <a:r>
              <a:rPr lang="en-US" sz="4000" b="1" dirty="0">
                <a:solidFill>
                  <a:srgbClr val="000000"/>
                </a:solidFill>
                <a:effectLst/>
                <a:latin typeface="Gotham-Book"/>
                <a:cs typeface="Gotham-Book"/>
              </a:rPr>
              <a:t>first day of the month after you sign up</a:t>
            </a:r>
            <a:endParaRPr lang="en-US" sz="9000" dirty="0">
              <a:latin typeface="Calibri" panose="020F0502020204030204" pitchFamily="34" charset="0"/>
              <a:cs typeface="Calibri" panose="020F0502020204030204" pitchFamily="34" charset="0"/>
            </a:endParaRPr>
          </a:p>
          <a:p>
            <a:pPr lvl="1">
              <a:lnSpc>
                <a:spcPct val="120000"/>
              </a:lnSpc>
            </a:pPr>
            <a:r>
              <a:rPr lang="en-US" sz="3600" dirty="0">
                <a:latin typeface="Calibri" panose="020F0502020204030204" pitchFamily="34" charset="0"/>
                <a:cs typeface="Calibri" panose="020F0502020204030204" pitchFamily="34" charset="0"/>
              </a:rPr>
              <a:t>10% Part B premium penalty, for one’s lifetime, for each 12-month period without Part B coverage</a:t>
            </a:r>
          </a:p>
          <a:p>
            <a:pPr lvl="2">
              <a:lnSpc>
                <a:spcPct val="120000"/>
              </a:lnSpc>
            </a:pPr>
            <a:r>
              <a:rPr lang="en-US" sz="3600" dirty="0">
                <a:latin typeface="Calibri" panose="020F0502020204030204" pitchFamily="34" charset="0"/>
                <a:cs typeface="Calibri" panose="020F0502020204030204" pitchFamily="34" charset="0"/>
              </a:rPr>
              <a:t>LEP is waived when Part B is delayed, if there is primary Employer Group Health Plan (EGHP) coverage  (NOTE:  See “Special Enrollment Period” on next slide) </a:t>
            </a:r>
          </a:p>
          <a:p>
            <a:pPr>
              <a:lnSpc>
                <a:spcPct val="110000"/>
              </a:lnSpc>
            </a:pPr>
            <a:endParaRPr lang="en-US" sz="5400" dirty="0">
              <a:latin typeface="Calibri" panose="020F0502020204030204" pitchFamily="34" charset="0"/>
              <a:cs typeface="Calibri" panose="020F0502020204030204" pitchFamily="34" charset="0"/>
            </a:endParaRPr>
          </a:p>
          <a:p>
            <a:pPr lvl="0">
              <a:lnSpc>
                <a:spcPct val="110000"/>
              </a:lnSpc>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093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5042</TotalTime>
  <Words>2360</Words>
  <Application>Microsoft Office PowerPoint</Application>
  <PresentationFormat>Widescreen</PresentationFormat>
  <Paragraphs>268</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Gotham-Book</vt:lpstr>
      <vt:lpstr>Office Theme</vt:lpstr>
      <vt:lpstr>Medicare 101: The Basics</vt:lpstr>
      <vt:lpstr>What is Medicare?</vt:lpstr>
      <vt:lpstr>What is Medicare?</vt:lpstr>
      <vt:lpstr>Who is Eligible?</vt:lpstr>
      <vt:lpstr>Administration and Enrollment</vt:lpstr>
      <vt:lpstr>Do I Need to Enroll into Medicare Part A and Part B (“Original Medicare”)?</vt:lpstr>
      <vt:lpstr>Automatic Enrollment</vt:lpstr>
      <vt:lpstr>Initial Enrollment Period (IEP)</vt:lpstr>
      <vt:lpstr>General Enrollment Period (GEP)</vt:lpstr>
      <vt:lpstr>Special Enrollment Period (SEP)</vt:lpstr>
      <vt:lpstr>How Do I Enroll in Medicare Part A and Part B?</vt:lpstr>
      <vt:lpstr>PowerPoint Presentation</vt:lpstr>
      <vt:lpstr>Your Medicare Coverage Choices (there are two options)</vt:lpstr>
      <vt:lpstr>Your Medicare Coverage Choices</vt:lpstr>
      <vt:lpstr>What Does Original Medicare Cover?</vt:lpstr>
      <vt:lpstr>What Is NOT Covered by Original Medicare?</vt:lpstr>
      <vt:lpstr>Medicare Part A and Part B</vt:lpstr>
      <vt:lpstr>PowerPoint Presentation</vt:lpstr>
      <vt:lpstr>PowerPoint Presentation</vt:lpstr>
      <vt:lpstr>Medicare Supplement (Medigap Plans)</vt:lpstr>
      <vt:lpstr>PowerPoint Presentation</vt:lpstr>
      <vt:lpstr>Medicare Prescription Drug Coverage – Part D</vt:lpstr>
      <vt:lpstr>When Can I Enroll into a Part D Plan?</vt:lpstr>
      <vt:lpstr>Part D Extra Help Program</vt:lpstr>
      <vt:lpstr>Your Medicare Coverage Choices</vt:lpstr>
      <vt:lpstr>Medicare Advantage (MA) Plans - Part C</vt:lpstr>
      <vt:lpstr>When and How Can You Enroll into a Medicare Advantage Plan?</vt:lpstr>
      <vt:lpstr>Original Medicare vs. Medicare Advantage Plans</vt:lpstr>
      <vt:lpstr>Differences between Medigap Plans and Medicare Advantage Plans</vt:lpstr>
      <vt:lpstr>Medicaid and Medicare Savings Programs</vt:lpstr>
      <vt:lpstr>Does Medicare Cover Preventive Care?</vt:lpstr>
      <vt:lpstr>Inflation Reduction Act (IRA) and Medicare</vt:lpstr>
      <vt:lpstr>Inflation Reduction Act (IRA) and Medicare (effective 2023)</vt:lpstr>
      <vt:lpstr>NC Senior Medicare Patrol (NCSMP) Program</vt:lpstr>
      <vt:lpstr>NC Senior Medicare Patrol (NCSMP) Program</vt:lpstr>
      <vt:lpstr>Medicare.gov</vt:lpstr>
      <vt:lpstr>Medicare.gov Account</vt:lpstr>
      <vt:lpstr>Interested in Becoming a SHIIP Volunteer?</vt:lpstr>
      <vt:lpstr>Where Can You Get Help?</vt:lpstr>
      <vt:lpstr>Where Can You Get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Here</dc:title>
  <dc:creator>Redick, Cory</dc:creator>
  <cp:lastModifiedBy>Schepisi, Jeanie</cp:lastModifiedBy>
  <cp:revision>61</cp:revision>
  <cp:lastPrinted>2021-08-05T16:19:46Z</cp:lastPrinted>
  <dcterms:created xsi:type="dcterms:W3CDTF">2019-10-15T18:31:36Z</dcterms:created>
  <dcterms:modified xsi:type="dcterms:W3CDTF">2023-02-08T16:56:04Z</dcterms:modified>
</cp:coreProperties>
</file>